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6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media1.png" ContentType="video/unknown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0" r:id="rId1"/>
    <p:sldMasterId id="2147483951" r:id="rId2"/>
    <p:sldMasterId id="2147483960" r:id="rId3"/>
    <p:sldMasterId id="2147483982" r:id="rId4"/>
    <p:sldMasterId id="2147483997" r:id="rId5"/>
    <p:sldMasterId id="2147484014" r:id="rId6"/>
    <p:sldMasterId id="2147484030" r:id="rId7"/>
  </p:sldMasterIdLst>
  <p:notesMasterIdLst>
    <p:notesMasterId r:id="rId89"/>
  </p:notesMasterIdLst>
  <p:sldIdLst>
    <p:sldId id="332" r:id="rId8"/>
    <p:sldId id="256" r:id="rId9"/>
    <p:sldId id="257" r:id="rId10"/>
    <p:sldId id="258" r:id="rId11"/>
    <p:sldId id="259" r:id="rId12"/>
    <p:sldId id="260" r:id="rId13"/>
    <p:sldId id="261" r:id="rId14"/>
    <p:sldId id="327" r:id="rId15"/>
    <p:sldId id="328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334" r:id="rId49"/>
    <p:sldId id="295" r:id="rId50"/>
    <p:sldId id="335" r:id="rId51"/>
    <p:sldId id="333" r:id="rId52"/>
    <p:sldId id="296" r:id="rId53"/>
    <p:sldId id="297" r:id="rId54"/>
    <p:sldId id="298" r:id="rId55"/>
    <p:sldId id="299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36" r:id="rId64"/>
    <p:sldId id="339" r:id="rId65"/>
    <p:sldId id="338" r:id="rId66"/>
    <p:sldId id="311" r:id="rId67"/>
    <p:sldId id="312" r:id="rId68"/>
    <p:sldId id="313" r:id="rId69"/>
    <p:sldId id="329" r:id="rId70"/>
    <p:sldId id="314" r:id="rId71"/>
    <p:sldId id="315" r:id="rId72"/>
    <p:sldId id="340" r:id="rId73"/>
    <p:sldId id="317" r:id="rId74"/>
    <p:sldId id="318" r:id="rId75"/>
    <p:sldId id="341" r:id="rId76"/>
    <p:sldId id="320" r:id="rId77"/>
    <p:sldId id="342" r:id="rId78"/>
    <p:sldId id="322" r:id="rId79"/>
    <p:sldId id="323" r:id="rId80"/>
    <p:sldId id="343" r:id="rId81"/>
    <p:sldId id="325" r:id="rId82"/>
    <p:sldId id="330" r:id="rId83"/>
    <p:sldId id="326" r:id="rId84"/>
    <p:sldId id="300" r:id="rId85"/>
    <p:sldId id="301" r:id="rId86"/>
    <p:sldId id="302" r:id="rId87"/>
    <p:sldId id="303" r:id="rId88"/>
  </p:sldIdLst>
  <p:sldSz cx="14630400" cy="8229600"/>
  <p:notesSz cx="6858000" cy="9144000"/>
  <p:defaultTextStyle>
    <a:defPPr>
      <a:defRPr lang="en-US"/>
    </a:defPPr>
    <a:lvl1pPr marL="0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2104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4205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6296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08395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0496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2592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64690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16784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A0AD92-78D2-7545-8A6E-2D1143DEE447}">
          <p14:sldIdLst>
            <p14:sldId id="332"/>
            <p14:sldId id="256"/>
            <p14:sldId id="257"/>
            <p14:sldId id="258"/>
            <p14:sldId id="259"/>
            <p14:sldId id="260"/>
            <p14:sldId id="261"/>
            <p14:sldId id="327"/>
            <p14:sldId id="328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334"/>
            <p14:sldId id="295"/>
            <p14:sldId id="335"/>
            <p14:sldId id="333"/>
            <p14:sldId id="296"/>
            <p14:sldId id="297"/>
            <p14:sldId id="298"/>
            <p14:sldId id="299"/>
            <p14:sldId id="304"/>
            <p14:sldId id="305"/>
            <p14:sldId id="306"/>
            <p14:sldId id="307"/>
            <p14:sldId id="308"/>
            <p14:sldId id="309"/>
            <p14:sldId id="310"/>
            <p14:sldId id="336"/>
            <p14:sldId id="339"/>
            <p14:sldId id="338"/>
            <p14:sldId id="311"/>
            <p14:sldId id="312"/>
            <p14:sldId id="313"/>
            <p14:sldId id="329"/>
            <p14:sldId id="314"/>
            <p14:sldId id="315"/>
            <p14:sldId id="340"/>
            <p14:sldId id="317"/>
            <p14:sldId id="318"/>
            <p14:sldId id="341"/>
            <p14:sldId id="320"/>
            <p14:sldId id="342"/>
            <p14:sldId id="322"/>
            <p14:sldId id="323"/>
            <p14:sldId id="343"/>
            <p14:sldId id="325"/>
            <p14:sldId id="330"/>
            <p14:sldId id="326"/>
            <p14:sldId id="300"/>
            <p14:sldId id="301"/>
            <p14:sldId id="302"/>
            <p14:sldId id="303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856" userDrawn="1">
          <p15:clr>
            <a:srgbClr val="A4A3A4"/>
          </p15:clr>
        </p15:guide>
        <p15:guide id="2" pos="5121" userDrawn="1">
          <p15:clr>
            <a:srgbClr val="A4A3A4"/>
          </p15:clr>
        </p15:guide>
        <p15:guide id="3" orient="horz" pos="803" userDrawn="1">
          <p15:clr>
            <a:srgbClr val="A4A3A4"/>
          </p15:clr>
        </p15:guide>
        <p15:guide id="4" pos="417" userDrawn="1">
          <p15:clr>
            <a:srgbClr val="A4A3A4"/>
          </p15:clr>
        </p15:guide>
        <p15:guide id="5" orient="horz" pos="1176" userDrawn="1">
          <p15:clr>
            <a:srgbClr val="A4A3A4"/>
          </p15:clr>
        </p15:guide>
        <p15:guide id="6" orient="horz" pos="3048" userDrawn="1">
          <p15:clr>
            <a:srgbClr val="A4A3A4"/>
          </p15:clr>
        </p15:guide>
        <p15:guide id="7" pos="9822" userDrawn="1">
          <p15:clr>
            <a:srgbClr val="A4A3A4"/>
          </p15:clr>
        </p15:guide>
        <p15:guide id="8" orient="horz" pos="5520">
          <p15:clr>
            <a:srgbClr val="A4A3A4"/>
          </p15:clr>
        </p15:guide>
        <p15:guide id="9" orient="horz" pos="50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FB899"/>
    <a:srgbClr val="3897D3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800" y="-16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90" Type="http://schemas.openxmlformats.org/officeDocument/2006/relationships/printerSettings" Target="printerSettings/printerSettings1.bin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E4E91-B30D-F347-A32B-FD248329906C}" type="datetimeFigureOut">
              <a:rPr lang="en-US" smtClean="0"/>
              <a:t>3/11/17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054EB-2F4D-684E-A8F9-B214901B80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75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sleep is to give everyone else enough time to touch a file.</a:t>
            </a:r>
          </a:p>
          <a:p>
            <a:r>
              <a:rPr lang="en-US" baseline="0" dirty="0" smtClean="0"/>
              <a:t>The </a:t>
            </a:r>
            <a:r>
              <a:rPr lang="en-US" baseline="0" dirty="0" err="1" smtClean="0"/>
              <a:t>ls</a:t>
            </a:r>
            <a:r>
              <a:rPr lang="en-US" baseline="0" dirty="0" smtClean="0"/>
              <a:t> is to ensure there is only one student per machine.</a:t>
            </a:r>
          </a:p>
          <a:p>
            <a:r>
              <a:rPr lang="en-US" baseline="0" dirty="0" smtClean="0"/>
              <a:t>If multiple names appear, distribute new IP addresses so that each student only has one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AE55D1-88AC-2A42-9CF2-C33E2ED81453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9547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 some of the differences between</a:t>
            </a:r>
            <a:r>
              <a:rPr lang="en-US" baseline="0" dirty="0" smtClean="0"/>
              <a:t> chef-client and chef-solo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Next, we’ll look at our own chef-solo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775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Chef Client is local mode acts in a very similar way</a:t>
            </a:r>
            <a:r>
              <a:rPr lang="en-US" baseline="0" dirty="0" smtClean="0"/>
              <a:t> to chef-solo.  The Automate server does not distinguish between chef-solo and chef-client --local-mode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0301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the output with participants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is no run list, so no resources are updated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9973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Node-specific attributes are specified in a JSON file.</a:t>
            </a:r>
          </a:p>
          <a:p>
            <a:endParaRPr lang="en-US" dirty="0" smtClean="0"/>
          </a:p>
          <a:p>
            <a:r>
              <a:rPr lang="en-US" dirty="0" smtClean="0"/>
              <a:t>These attributes are used by the audit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054EB-2F4D-684E-A8F9-B214901B80D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07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Depending on time and experience with Chef you can do either thing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724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Switch the driver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docker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63C2F-A4F0-EC4C-BC46-C7D9EAEB9BE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93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 the platform, we’ll just check </a:t>
            </a:r>
            <a:r>
              <a:rPr lang="en-US" dirty="0" err="1" smtClean="0"/>
              <a:t>CentOS</a:t>
            </a:r>
            <a:r>
              <a:rPr lang="en-US" baseline="0" dirty="0" smtClean="0"/>
              <a:t> 7.3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63C2F-A4F0-EC4C-BC46-C7D9EAEB9BE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93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 the platform, we’ll just check </a:t>
            </a:r>
            <a:r>
              <a:rPr lang="en-US" dirty="0" err="1" smtClean="0"/>
              <a:t>CentOS</a:t>
            </a:r>
            <a:r>
              <a:rPr lang="en-US" baseline="0" dirty="0" smtClean="0"/>
              <a:t> 7.3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63C2F-A4F0-EC4C-BC46-C7D9EAEB9BE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93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Technically,</a:t>
            </a:r>
            <a:r>
              <a:rPr lang="en-US" baseline="0" dirty="0" smtClean="0"/>
              <a:t> we haven’t written any tests just yet.  However, one could argue that a passing ‘kitchen converge’ is, itself, a worthwhile test.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setting up test kitchen we’ve not added a test, run the test, seen the tests pass.  But we’re not done so it’s time to restart the loop.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054EB-2F4D-684E-A8F9-B214901B80D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54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Technically,</a:t>
            </a:r>
            <a:r>
              <a:rPr lang="en-US" baseline="0" dirty="0" smtClean="0"/>
              <a:t> we haven’t written any tests just yet.  However, one could argue that a passing ‘kitchen converge’ is, itself, a worthwhile test.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setting up test kitchen we’ve not added a test, run the test, seen the tests pass.  But we’re not done so it’s time to restart the loop.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054EB-2F4D-684E-A8F9-B214901B80D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54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Definitive tooling for local development of Chef code:</a:t>
            </a: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 inexpensive testing tools:</a:t>
            </a:r>
          </a:p>
          <a:p>
            <a:pPr marL="914400" marR="0" lvl="1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Food Critic</a:t>
            </a:r>
          </a:p>
          <a:p>
            <a:pPr marL="914400" marR="0" lvl="1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Cook Style</a:t>
            </a:r>
          </a:p>
          <a:p>
            <a:pPr marL="914400" marR="0" lvl="1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ChefSpec</a:t>
            </a:r>
          </a:p>
          <a:p>
            <a:pPr marL="457200" marR="0" lvl="0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Deeper integration testing:</a:t>
            </a:r>
          </a:p>
          <a:p>
            <a:pPr marL="914400" marR="0" lvl="1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 Kitchen</a:t>
            </a:r>
          </a:p>
          <a:p>
            <a:pPr marL="914400" marR="0" lvl="1" indent="-27940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Inspec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Designed to speed Infrastructure as Code development</a:t>
            </a:r>
          </a:p>
        </p:txBody>
      </p:sp>
    </p:spTree>
    <p:extLst>
      <p:ext uri="{BB962C8B-B14F-4D97-AF65-F5344CB8AC3E}">
        <p14:creationId xmlns:p14="http://schemas.microsoft.com/office/powerpoint/2010/main" val="1745594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Technically,</a:t>
            </a:r>
            <a:r>
              <a:rPr lang="en-US" baseline="0" dirty="0" smtClean="0"/>
              <a:t> we haven’t written any tests just yet.  However, one could argue that a passing ‘kitchen converge’ is, itself, a worthwhile test.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setting up test kitchen we’ve not added a test, run the test, seen the tests pass.  But we’re not done so it’s time to restart the loop.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054EB-2F4D-684E-A8F9-B214901B80D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54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completed the cycle.  But are we done?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054EB-2F4D-684E-A8F9-B214901B80D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54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</a:t>
            </a:r>
            <a:r>
              <a:rPr lang="en-US" baseline="0" dirty="0" smtClean="0"/>
              <a:t> INSTRUCTOR NOTE: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Insert the URL of the Chef Automate Server</a:t>
            </a:r>
          </a:p>
          <a:p>
            <a:r>
              <a:rPr lang="en-US" baseline="0" dirty="0" smtClean="0"/>
              <a:t>Walk participants through accepting the self-signed certificate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5597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baseline="0" dirty="0" smtClean="0"/>
              <a:t> You might want to use the orange 3 of hearts as your card, or at least, the 3 of hearts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slides will use the orange 3 of hearts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5480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Simply browse</a:t>
            </a:r>
            <a:r>
              <a:rPr lang="en-US" baseline="0" dirty="0" smtClean="0"/>
              <a:t> around and show off some of the features of Automate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18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Simply browse</a:t>
            </a:r>
            <a:r>
              <a:rPr lang="en-US" baseline="0" dirty="0" smtClean="0"/>
              <a:t> around and show off some of the features of Automate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1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Simply browse</a:t>
            </a:r>
            <a:r>
              <a:rPr lang="en-US" baseline="0" dirty="0" smtClean="0"/>
              <a:t> around and show off some of the features of Automate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18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Simply browse</a:t>
            </a:r>
            <a:r>
              <a:rPr lang="en-US" baseline="0" dirty="0" smtClean="0"/>
              <a:t> around and show off some of the features of Automate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18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Point out that we’re using Chef Solo.  We’re going to run the node again</a:t>
            </a:r>
            <a:r>
              <a:rPr lang="en-US" baseline="0" dirty="0" smtClean="0"/>
              <a:t>, this time with a profile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18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emf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emf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emf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emf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emf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emf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pn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0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3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60" y="746437"/>
            <a:ext cx="5007432" cy="49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78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1"/>
          </p:nvPr>
        </p:nvSpPr>
        <p:spPr>
          <a:xfrm>
            <a:off x="11656162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1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/>
          <p:cNvSpPr>
            <a:spLocks noGrp="1"/>
          </p:cNvSpPr>
          <p:nvPr>
            <p:ph type="media" sz="quarter" idx="11"/>
          </p:nvPr>
        </p:nvSpPr>
        <p:spPr>
          <a:xfrm>
            <a:off x="609600" y="1670050"/>
            <a:ext cx="13408025" cy="4811713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4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/>
          <p:cNvSpPr>
            <a:spLocks noGrp="1"/>
          </p:cNvSpPr>
          <p:nvPr>
            <p:ph type="media" sz="quarter" idx="11"/>
          </p:nvPr>
        </p:nvSpPr>
        <p:spPr>
          <a:xfrm>
            <a:off x="609600" y="1670050"/>
            <a:ext cx="13408025" cy="4811713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Media Placeholder 5"/>
          <p:cNvSpPr>
            <a:spLocks noGrp="1"/>
          </p:cNvSpPr>
          <p:nvPr>
            <p:ph type="media" sz="quarter" idx="13"/>
          </p:nvPr>
        </p:nvSpPr>
        <p:spPr>
          <a:xfrm>
            <a:off x="11656162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967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4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6" tIns="41148" rIns="82296" bIns="41148">
            <a:noAutofit/>
          </a:bodyPr>
          <a:lstStyle>
            <a:lvl1pPr marL="0" marR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008994" y="1313051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l" defTabSz="914099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5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4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7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606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7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l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4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6" tIns="41148" rIns="82296" bIns="41148">
            <a:noAutofit/>
          </a:bodyPr>
          <a:lstStyle>
            <a:lvl1pPr marL="0" marR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008994" y="1313051"/>
            <a:ext cx="10462156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l" defTabSz="914099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5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4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7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606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7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7" name="Media Placeholder 5"/>
          <p:cNvSpPr>
            <a:spLocks noGrp="1"/>
          </p:cNvSpPr>
          <p:nvPr>
            <p:ph type="media" sz="quarter" idx="13"/>
          </p:nvPr>
        </p:nvSpPr>
        <p:spPr>
          <a:xfrm>
            <a:off x="11656162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4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ine command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4" y="3056171"/>
            <a:ext cx="13009368" cy="4050628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6" tIns="41148" rIns="82296" bIns="41148">
            <a:noAutofit/>
          </a:bodyPr>
          <a:lstStyle>
            <a:lvl1pPr marL="0" marR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008994" y="1313051"/>
            <a:ext cx="10462156" cy="163550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l" defTabSz="914099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1" y="1313051"/>
            <a:ext cx="10093200" cy="1635508"/>
          </a:xfrm>
        </p:spPr>
        <p:txBody>
          <a:bodyPr anchor="t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4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7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606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7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7" name="Media Placeholder 5"/>
          <p:cNvSpPr>
            <a:spLocks noGrp="1"/>
          </p:cNvSpPr>
          <p:nvPr>
            <p:ph type="media" sz="quarter" idx="13"/>
          </p:nvPr>
        </p:nvSpPr>
        <p:spPr>
          <a:xfrm>
            <a:off x="11656162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out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609600" y="3658797"/>
            <a:ext cx="13408762" cy="344800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6" tIns="41148" rIns="82296" bIns="41148">
            <a:noAutofit/>
          </a:bodyPr>
          <a:lstStyle>
            <a:lvl1pPr marL="0" marR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1837556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3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4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89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 descr="Habitat_Regular_Che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1233351"/>
            <a:ext cx="10557040" cy="466531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15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43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89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1773498"/>
            <a:ext cx="9768298" cy="270148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0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3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73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77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0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1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12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0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2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3"/>
          </p:nvPr>
        </p:nvSpPr>
        <p:spPr>
          <a:xfrm>
            <a:off x="609600" y="1670050"/>
            <a:ext cx="7781925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0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5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17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548642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3486A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9296400" y="1670050"/>
            <a:ext cx="5156200" cy="48117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ords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548642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F28B2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10718800" y="548642"/>
            <a:ext cx="2320375" cy="21653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321800" y="3069592"/>
            <a:ext cx="5080000" cy="4495800"/>
          </a:xfr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1pPr>
            <a:lvl2pPr marL="278048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2pPr>
            <a:lvl3pPr marL="548476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3pPr>
            <a:lvl4pPr marL="756061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4pPr>
            <a:lvl5pPr marL="961738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0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244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4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6" tIns="41148" rIns="82296" bIns="41148">
            <a:noAutofit/>
          </a:bodyPr>
          <a:lstStyle>
            <a:lvl1pPr marL="0" marR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1008994" y="1313051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l" defTabSz="914099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5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4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7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606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7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7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89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2106198"/>
            <a:ext cx="10557040" cy="29196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452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33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2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8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1773498"/>
            <a:ext cx="9768298" cy="270148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0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3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171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0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1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0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1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0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3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3"/>
          </p:nvPr>
        </p:nvSpPr>
        <p:spPr>
          <a:xfrm>
            <a:off x="609600" y="1670050"/>
            <a:ext cx="7781925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0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1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548642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3486A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9296400" y="1670050"/>
            <a:ext cx="5156200" cy="48117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2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ords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548642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F28B2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10718800" y="548642"/>
            <a:ext cx="2320375" cy="21653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321800" y="3069592"/>
            <a:ext cx="5080000" cy="4495800"/>
          </a:xfr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1pPr>
            <a:lvl2pPr marL="278048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2pPr>
            <a:lvl3pPr marL="548476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3pPr>
            <a:lvl4pPr marL="756061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4pPr>
            <a:lvl5pPr marL="961738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46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73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4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4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6" tIns="41148" rIns="82296" bIns="41148">
            <a:noAutofit/>
          </a:bodyPr>
          <a:lstStyle>
            <a:lvl1pPr marL="0" marR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1008994" y="1313051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5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4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7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606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7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1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89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2106198"/>
            <a:ext cx="10557040" cy="29196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134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88" y="1577901"/>
            <a:ext cx="5007432" cy="49518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13624989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1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716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52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1773498"/>
            <a:ext cx="9768298" cy="270148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0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3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824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9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4000" baseline="0"/>
            </a:lvl1pPr>
            <a:lvl2pPr marL="278048" indent="0">
              <a:buFontTx/>
              <a:buNone/>
              <a:defRPr baseline="0"/>
            </a:lvl2pPr>
            <a:lvl3pPr marL="548476" indent="0">
              <a:buFontTx/>
              <a:buNone/>
              <a:defRPr baseline="0"/>
            </a:lvl3pPr>
            <a:lvl4pPr marL="756061" indent="0">
              <a:buFontTx/>
              <a:buNone/>
              <a:defRPr baseline="0"/>
            </a:lvl4pPr>
            <a:lvl5pPr marL="961738" indent="0">
              <a:buFontTx/>
              <a:buNone/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874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0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3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609600" y="1670050"/>
            <a:ext cx="13411200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81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0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4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3"/>
          </p:nvPr>
        </p:nvSpPr>
        <p:spPr>
          <a:xfrm>
            <a:off x="609600" y="1670050"/>
            <a:ext cx="7781925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0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1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27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548642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3486A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9296400" y="1670050"/>
            <a:ext cx="5156200" cy="48117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6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ords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548642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F28B2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10718800" y="548642"/>
            <a:ext cx="2320375" cy="21653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321800" y="3069592"/>
            <a:ext cx="5080000" cy="4495800"/>
          </a:xfr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1pPr>
            <a:lvl2pPr marL="278048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2pPr>
            <a:lvl3pPr marL="548476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3pPr>
            <a:lvl4pPr marL="756061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4pPr>
            <a:lvl5pPr marL="961738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37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294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3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l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4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6" tIns="41148" rIns="82296" bIns="41148">
            <a:noAutofit/>
          </a:bodyPr>
          <a:lstStyle>
            <a:lvl1pPr marL="0" marR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1008994" y="1313051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5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4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7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606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7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04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89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2106198"/>
            <a:ext cx="10557040" cy="29196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209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54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892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9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1773498"/>
            <a:ext cx="9768298" cy="270148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0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3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013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8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80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0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3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0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4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3"/>
          </p:nvPr>
        </p:nvSpPr>
        <p:spPr>
          <a:xfrm>
            <a:off x="609600" y="1670050"/>
            <a:ext cx="7781925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0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6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548642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3486A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9296400" y="1670050"/>
            <a:ext cx="5156200" cy="48117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4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ords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548642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F28B2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10718800" y="548642"/>
            <a:ext cx="2320375" cy="21653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321800" y="3069592"/>
            <a:ext cx="5080000" cy="4495800"/>
          </a:xfr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1pPr>
            <a:lvl2pPr marL="278048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2pPr>
            <a:lvl3pPr marL="548476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3pPr>
            <a:lvl4pPr marL="756061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4pPr>
            <a:lvl5pPr marL="961738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0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845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it 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08996" y="1267743"/>
            <a:ext cx="13011806" cy="509752"/>
          </a:xfrm>
          <a:solidFill>
            <a:schemeClr val="bg1">
              <a:lumMod val="85000"/>
              <a:alpha val="50000"/>
            </a:schemeClr>
          </a:solidFill>
        </p:spPr>
        <p:txBody>
          <a:bodyPr lIns="82292" bIns="82292" anchor="ctr" anchorCtr="0">
            <a:noAutofit/>
          </a:bodyPr>
          <a:lstStyle>
            <a:lvl1pPr marL="0" indent="0">
              <a:buNone/>
              <a:defRPr sz="2500" b="1">
                <a:latin typeface="Consolas"/>
                <a:cs typeface="Consolas"/>
              </a:defRPr>
            </a:lvl1pPr>
          </a:lstStyle>
          <a:p>
            <a:pPr lvl="0"/>
            <a:r>
              <a:rPr lang="en-US" dirty="0" smtClean="0"/>
              <a:t>/</a:t>
            </a:r>
            <a:r>
              <a:rPr lang="en-US" dirty="0" err="1" smtClean="0"/>
              <a:t>filepath</a:t>
            </a:r>
            <a:r>
              <a:rPr lang="en-US" dirty="0" smtClean="0"/>
              <a:t>/</a:t>
            </a:r>
            <a:r>
              <a:rPr lang="en-US" dirty="0" err="1" smtClean="0"/>
              <a:t>file.rb</a:t>
            </a:r>
            <a:endParaRPr lang="en-US" dirty="0" smtClean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09600" y="1966683"/>
            <a:ext cx="13411202" cy="4515258"/>
          </a:xfrm>
          <a:ln w="12700">
            <a:solidFill>
              <a:schemeClr val="tx2"/>
            </a:solidFill>
            <a:prstDash val="dash"/>
          </a:ln>
        </p:spPr>
        <p:txBody>
          <a:bodyPr lIns="82292" tIns="41148" rIns="82292" bIns="41148">
            <a:normAutofit/>
          </a:bodyPr>
          <a:lstStyle>
            <a:lvl1pPr marL="0" marR="0" indent="0" algn="l" defTabSz="1097142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latin typeface="Consolas"/>
                <a:cs typeface="Consolas"/>
              </a:defRPr>
            </a:lvl1pPr>
            <a:lvl2pPr>
              <a:defRPr sz="29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</a:lstStyle>
          <a:p>
            <a:pPr lvl="0"/>
            <a:r>
              <a:rPr lang="en-US" dirty="0" smtClean="0"/>
              <a:t>SOURCE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930" y="1267316"/>
            <a:ext cx="3714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07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1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4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6" tIns="41148" rIns="82296" bIns="41148">
            <a:noAutofit/>
          </a:bodyPr>
          <a:lstStyle>
            <a:lvl1pPr marL="0" marR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1008994" y="1313051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5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4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7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606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7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89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2106198"/>
            <a:ext cx="10557040" cy="29196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423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93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43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3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bitat_Regular_Che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965864"/>
            <a:ext cx="9768298" cy="431675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0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3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640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9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1"/>
          </p:nvPr>
        </p:nvSpPr>
        <p:spPr>
          <a:xfrm>
            <a:off x="11656162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1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/>
          <p:cNvSpPr>
            <a:spLocks noGrp="1"/>
          </p:cNvSpPr>
          <p:nvPr>
            <p:ph type="media" sz="quarter" idx="11"/>
          </p:nvPr>
        </p:nvSpPr>
        <p:spPr>
          <a:xfrm>
            <a:off x="609600" y="1670050"/>
            <a:ext cx="13408025" cy="4811713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79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/>
          <p:cNvSpPr>
            <a:spLocks noGrp="1"/>
          </p:cNvSpPr>
          <p:nvPr>
            <p:ph type="media" sz="quarter" idx="11"/>
          </p:nvPr>
        </p:nvSpPr>
        <p:spPr>
          <a:xfrm>
            <a:off x="609600" y="1670050"/>
            <a:ext cx="13408025" cy="4811713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Media Placeholder 5"/>
          <p:cNvSpPr>
            <a:spLocks noGrp="1"/>
          </p:cNvSpPr>
          <p:nvPr>
            <p:ph type="media" sz="quarter" idx="13"/>
          </p:nvPr>
        </p:nvSpPr>
        <p:spPr>
          <a:xfrm>
            <a:off x="11656162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4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826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bitat_Regular_Che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965864"/>
            <a:ext cx="9768298" cy="431675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0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3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96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4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6" tIns="41148" rIns="82296" bIns="41148">
            <a:noAutofit/>
          </a:bodyPr>
          <a:lstStyle>
            <a:lvl1pPr marL="0" marR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008994" y="1313051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5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4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7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606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7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51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l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4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6" tIns="41148" rIns="82296" bIns="41148">
            <a:noAutofit/>
          </a:bodyPr>
          <a:lstStyle>
            <a:lvl1pPr marL="0" marR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008994" y="1313051"/>
            <a:ext cx="10462156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5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4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7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606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7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7" name="Media Placeholder 5"/>
          <p:cNvSpPr>
            <a:spLocks noGrp="1"/>
          </p:cNvSpPr>
          <p:nvPr>
            <p:ph type="media" sz="quarter" idx="13"/>
          </p:nvPr>
        </p:nvSpPr>
        <p:spPr>
          <a:xfrm>
            <a:off x="11656162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2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ine command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4" y="3056171"/>
            <a:ext cx="13009368" cy="4050628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6" tIns="41148" rIns="82296" bIns="41148">
            <a:noAutofit/>
          </a:bodyPr>
          <a:lstStyle>
            <a:lvl1pPr marL="0" marR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008994" y="1313051"/>
            <a:ext cx="10462156" cy="163550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1" y="1313051"/>
            <a:ext cx="10093200" cy="1635508"/>
          </a:xfrm>
        </p:spPr>
        <p:txBody>
          <a:bodyPr anchor="t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4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7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606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7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7" name="Media Placeholder 5"/>
          <p:cNvSpPr>
            <a:spLocks noGrp="1"/>
          </p:cNvSpPr>
          <p:nvPr>
            <p:ph type="media" sz="quarter" idx="13"/>
          </p:nvPr>
        </p:nvSpPr>
        <p:spPr>
          <a:xfrm>
            <a:off x="11656162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9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out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609600" y="3658797"/>
            <a:ext cx="13408762" cy="344800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6" tIns="41148" rIns="82296" bIns="41148">
            <a:noAutofit/>
          </a:bodyPr>
          <a:lstStyle>
            <a:lvl1pPr marL="0" marR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1837556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8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89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 descr="Habitat_Regular_Che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1233351"/>
            <a:ext cx="10557040" cy="466531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185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48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91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76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theme" Target="../theme/theme2.xml"/><Relationship Id="rId17" Type="http://schemas.openxmlformats.org/officeDocument/2006/relationships/image" Target="../media/image1.png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8.xml"/><Relationship Id="rId16" Type="http://schemas.openxmlformats.org/officeDocument/2006/relationships/theme" Target="../theme/theme3.xml"/><Relationship Id="rId17" Type="http://schemas.openxmlformats.org/officeDocument/2006/relationships/image" Target="../media/image1.png"/><Relationship Id="rId18" Type="http://schemas.openxmlformats.org/officeDocument/2006/relationships/image" Target="../media/image6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2.xml"/><Relationship Id="rId15" Type="http://schemas.openxmlformats.org/officeDocument/2006/relationships/theme" Target="../theme/theme4.xml"/><Relationship Id="rId16" Type="http://schemas.openxmlformats.org/officeDocument/2006/relationships/image" Target="../media/image1.png"/><Relationship Id="rId17" Type="http://schemas.openxmlformats.org/officeDocument/2006/relationships/image" Target="../media/image6.png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9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7.xml"/><Relationship Id="rId16" Type="http://schemas.openxmlformats.org/officeDocument/2006/relationships/slideLayout" Target="../slideLayouts/slideLayout68.xml"/><Relationship Id="rId17" Type="http://schemas.openxmlformats.org/officeDocument/2006/relationships/theme" Target="../theme/theme5.xml"/><Relationship Id="rId18" Type="http://schemas.openxmlformats.org/officeDocument/2006/relationships/image" Target="../media/image1.png"/><Relationship Id="rId19" Type="http://schemas.openxmlformats.org/officeDocument/2006/relationships/image" Target="../media/image6.png"/><Relationship Id="rId1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9.xml"/><Relationship Id="rId8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theme" Target="../theme/theme6.xml"/><Relationship Id="rId17" Type="http://schemas.openxmlformats.org/officeDocument/2006/relationships/image" Target="../media/image1.png"/><Relationship Id="rId18" Type="http://schemas.openxmlformats.org/officeDocument/2006/relationships/image" Target="../media/image6.png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98.xml"/><Relationship Id="rId16" Type="http://schemas.openxmlformats.org/officeDocument/2006/relationships/theme" Target="../theme/theme7.xml"/><Relationship Id="rId17" Type="http://schemas.openxmlformats.org/officeDocument/2006/relationships/image" Target="../media/image1.png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42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0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50" r:id="rId6"/>
    <p:sldLayoutId id="2147483946" r:id="rId7"/>
    <p:sldLayoutId id="214748394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4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76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61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63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42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Habitat_Regular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539451"/>
            <a:ext cx="1207366" cy="43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5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71" r:id="rId3"/>
    <p:sldLayoutId id="2147483970" r:id="rId4"/>
    <p:sldLayoutId id="2147483972" r:id="rId5"/>
    <p:sldLayoutId id="2147483954" r:id="rId6"/>
    <p:sldLayoutId id="2147483969" r:id="rId7"/>
    <p:sldLayoutId id="2147483973" r:id="rId8"/>
    <p:sldLayoutId id="2147483974" r:id="rId9"/>
    <p:sldLayoutId id="2147483975" r:id="rId10"/>
    <p:sldLayoutId id="2147483955" r:id="rId11"/>
    <p:sldLayoutId id="2147483956" r:id="rId12"/>
    <p:sldLayoutId id="2147483957" r:id="rId13"/>
    <p:sldLayoutId id="2147483958" r:id="rId14"/>
    <p:sldLayoutId id="2147483959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4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76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61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63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42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606895"/>
            <a:ext cx="1207366" cy="2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52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76" r:id="rId3"/>
    <p:sldLayoutId id="2147484046" r:id="rId4"/>
    <p:sldLayoutId id="2147483977" r:id="rId5"/>
    <p:sldLayoutId id="2147483978" r:id="rId6"/>
    <p:sldLayoutId id="2147483979" r:id="rId7"/>
    <p:sldLayoutId id="2147483980" r:id="rId8"/>
    <p:sldLayoutId id="2147483963" r:id="rId9"/>
    <p:sldLayoutId id="2147483981" r:id="rId10"/>
    <p:sldLayoutId id="2147483964" r:id="rId11"/>
    <p:sldLayoutId id="2147483965" r:id="rId12"/>
    <p:sldLayoutId id="2147483966" r:id="rId13"/>
    <p:sldLayoutId id="2147483967" r:id="rId14"/>
    <p:sldLayoutId id="2147483968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4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76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61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63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42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606895"/>
            <a:ext cx="1207366" cy="2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14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4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76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61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63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42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606895"/>
            <a:ext cx="1207366" cy="2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27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  <p:sldLayoutId id="2147484010" r:id="rId13"/>
    <p:sldLayoutId id="2147484011" r:id="rId14"/>
    <p:sldLayoutId id="2147484012" r:id="rId15"/>
    <p:sldLayoutId id="2147484013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4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76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61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63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42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606895"/>
            <a:ext cx="1207366" cy="2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82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  <p:sldLayoutId id="2147484027" r:id="rId13"/>
    <p:sldLayoutId id="2147484028" r:id="rId14"/>
    <p:sldLayoutId id="2147484029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4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76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61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63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42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Habitat_Regular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539451"/>
            <a:ext cx="1207366" cy="43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6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2" r:id="rId2"/>
    <p:sldLayoutId id="2147484033" r:id="rId3"/>
    <p:sldLayoutId id="2147484034" r:id="rId4"/>
    <p:sldLayoutId id="2147484035" r:id="rId5"/>
    <p:sldLayoutId id="2147484036" r:id="rId6"/>
    <p:sldLayoutId id="2147484037" r:id="rId7"/>
    <p:sldLayoutId id="2147484038" r:id="rId8"/>
    <p:sldLayoutId id="2147484039" r:id="rId9"/>
    <p:sldLayoutId id="2147484040" r:id="rId10"/>
    <p:sldLayoutId id="2147484041" r:id="rId11"/>
    <p:sldLayoutId id="2147484042" r:id="rId12"/>
    <p:sldLayoutId id="2147484043" r:id="rId13"/>
    <p:sldLayoutId id="2147484044" r:id="rId14"/>
    <p:sldLayoutId id="214748404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4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76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61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63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5.xml"/><Relationship Id="rId4" Type="http://schemas.openxmlformats.org/officeDocument/2006/relationships/image" Target="../media/image25.png"/><Relationship Id="rId1" Type="http://schemas.microsoft.com/office/2007/relationships/media" Target="../media/media1.png"/><Relationship Id="rId2" Type="http://schemas.openxmlformats.org/officeDocument/2006/relationships/video" Target="../media/media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2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2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3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InSpec</a:t>
            </a:r>
            <a:r>
              <a:rPr lang="en-US" dirty="0" smtClean="0"/>
              <a:t> and Chef Automate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Continuous Compliance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15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/opt/</a:t>
            </a:r>
            <a:r>
              <a:rPr lang="en-US" dirty="0" err="1"/>
              <a:t>chefdk</a:t>
            </a:r>
            <a:r>
              <a:rPr lang="en-US" dirty="0"/>
              <a:t>/bin/</a:t>
            </a:r>
            <a:r>
              <a:rPr lang="en-US" dirty="0" err="1"/>
              <a:t>inspec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which </a:t>
            </a:r>
            <a:r>
              <a:rPr lang="en-US" dirty="0" err="1" smtClean="0"/>
              <a:t>inspec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74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1.11.0</a:t>
            </a:r>
          </a:p>
          <a:p>
            <a:endParaRPr lang="en-US" dirty="0"/>
          </a:p>
          <a:p>
            <a:r>
              <a:rPr lang="en-US" dirty="0"/>
              <a:t>Your version of </a:t>
            </a:r>
            <a:r>
              <a:rPr lang="en-US" dirty="0" err="1"/>
              <a:t>InSpec</a:t>
            </a:r>
            <a:r>
              <a:rPr lang="en-US" dirty="0"/>
              <a:t> is out of date! The latest version is 1.15.0.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inspec</a:t>
            </a:r>
            <a:r>
              <a:rPr lang="en-US" dirty="0" smtClean="0"/>
              <a:t> 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51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/opt/</a:t>
            </a:r>
            <a:r>
              <a:rPr lang="en-US" dirty="0" err="1"/>
              <a:t>chefdk</a:t>
            </a:r>
            <a:r>
              <a:rPr lang="en-US" dirty="0"/>
              <a:t>/bin/chef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which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6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Chef Development Kit Version: 1.2.22</a:t>
            </a:r>
          </a:p>
          <a:p>
            <a:r>
              <a:rPr lang="en-US" dirty="0"/>
              <a:t>chef-client version: 12.18.31</a:t>
            </a:r>
          </a:p>
          <a:p>
            <a:r>
              <a:rPr lang="en-US" dirty="0"/>
              <a:t>delivery version: master (0b746cafed65a9ea1a79de3cc546e7922de9187c)</a:t>
            </a:r>
          </a:p>
          <a:p>
            <a:r>
              <a:rPr lang="en-US" dirty="0"/>
              <a:t>berks version: 2017-03-02T09:46:48.762338 20503] 2017-03-02T09:46:48.762505 20503] 2017-03-02T09:46:48.762618 20503] 2017-03-02T09:46:48.762722 20503] 2017-03-02T09:46:48.791141 20503] 2017-03-02T09:46:48.791248 20503] 5.6.0</a:t>
            </a:r>
          </a:p>
          <a:p>
            <a:r>
              <a:rPr lang="en-US" dirty="0"/>
              <a:t>kitchen version: 1.15.0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chef --version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42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 txBox="1">
            <a:spLocks noGrp="1"/>
          </p:cNvSpPr>
          <p:nvPr>
            <p:ph type="title"/>
          </p:nvPr>
        </p:nvSpPr>
        <p:spPr>
          <a:xfrm>
            <a:off x="470921" y="402596"/>
            <a:ext cx="13411199" cy="664800"/>
          </a:xfrm>
          <a:prstGeom prst="rect">
            <a:avLst/>
          </a:prstGeom>
          <a:noFill/>
          <a:ln>
            <a:noFill/>
          </a:ln>
        </p:spPr>
        <p:txBody>
          <a:bodyPr vert="horz" lIns="109720" tIns="109720" rIns="109720" bIns="109720" rtlCol="0" anchor="t" anchorCtr="0">
            <a:noAutofit/>
          </a:bodyPr>
          <a:lstStyle/>
          <a:p>
            <a:pPr>
              <a:buSzPct val="25000"/>
            </a:pPr>
            <a:r>
              <a:rPr lang="en"/>
              <a:t>Chef DK - The Chef Development Kit</a:t>
            </a:r>
          </a:p>
        </p:txBody>
      </p:sp>
      <p:sp>
        <p:nvSpPr>
          <p:cNvPr id="945" name="Shape 945"/>
          <p:cNvSpPr txBox="1"/>
          <p:nvPr/>
        </p:nvSpPr>
        <p:spPr>
          <a:xfrm>
            <a:off x="582022" y="3032622"/>
            <a:ext cx="4218719" cy="1846560"/>
          </a:xfrm>
          <a:prstGeom prst="rect">
            <a:avLst/>
          </a:prstGeom>
          <a:noFill/>
          <a:ln>
            <a:noFill/>
          </a:ln>
        </p:spPr>
        <p:txBody>
          <a:bodyPr lIns="109720" tIns="54840" rIns="109720" bIns="54840" anchor="t" anchorCtr="0">
            <a:noAutofit/>
          </a:bodyPr>
          <a:lstStyle/>
          <a:p>
            <a:pPr marL="345431" indent="-325112"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Validate your Chef code against Chef best practices</a:t>
            </a:r>
          </a:p>
          <a:p>
            <a:pPr marL="345431" indent="-325112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Extend with rules to enforce organizational Chef development best practices</a:t>
            </a:r>
          </a:p>
          <a:p>
            <a:pPr marL="345431" indent="-325112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Enforce compliance &amp; security practices </a:t>
            </a:r>
          </a:p>
        </p:txBody>
      </p:sp>
      <p:sp>
        <p:nvSpPr>
          <p:cNvPr id="946" name="Shape 946"/>
          <p:cNvSpPr/>
          <p:nvPr/>
        </p:nvSpPr>
        <p:spPr>
          <a:xfrm>
            <a:off x="582022" y="2256902"/>
            <a:ext cx="4218719" cy="409916"/>
          </a:xfrm>
          <a:prstGeom prst="rect">
            <a:avLst/>
          </a:prstGeom>
          <a:noFill/>
          <a:ln>
            <a:noFill/>
          </a:ln>
        </p:spPr>
        <p:txBody>
          <a:bodyPr lIns="109720" tIns="54840" rIns="109720" bIns="5484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F18B21"/>
              </a:buClr>
              <a:buSzPct val="25000"/>
            </a:pPr>
            <a:r>
              <a:rPr lang="en" b="1">
                <a:solidFill>
                  <a:srgbClr val="F18B21"/>
                </a:solidFill>
                <a:latin typeface="Raleway"/>
                <a:ea typeface="Raleway"/>
                <a:cs typeface="Raleway"/>
                <a:sym typeface="Raleway"/>
              </a:rPr>
              <a:t>Foodcritic</a:t>
            </a:r>
          </a:p>
          <a:p>
            <a:pPr>
              <a:buClr>
                <a:srgbClr val="5C6670"/>
              </a:buClr>
              <a:buSzPct val="25000"/>
            </a:pPr>
            <a:r>
              <a:rPr lang="en" sz="1900" b="1">
                <a:solidFill>
                  <a:srgbClr val="5C6670"/>
                </a:solidFill>
                <a:latin typeface="Raleway"/>
                <a:ea typeface="Raleway"/>
                <a:cs typeface="Raleway"/>
                <a:sym typeface="Raleway"/>
              </a:rPr>
              <a:t>Test Your “Chef Style”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5173403" y="3032622"/>
            <a:ext cx="4326240" cy="1846560"/>
          </a:xfrm>
          <a:prstGeom prst="rect">
            <a:avLst/>
          </a:prstGeom>
          <a:noFill/>
          <a:ln>
            <a:noFill/>
          </a:ln>
        </p:spPr>
        <p:txBody>
          <a:bodyPr lIns="109720" tIns="54840" rIns="109720" bIns="54840" anchor="t" anchorCtr="0">
            <a:noAutofit/>
          </a:bodyPr>
          <a:lstStyle/>
          <a:p>
            <a:pPr marL="345431" indent="-325112"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Validate your Chef code against Ruby best practices</a:t>
            </a:r>
          </a:p>
          <a:p>
            <a:pPr marL="345431" indent="-325112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Identify potential Ruby errors</a:t>
            </a:r>
          </a:p>
          <a:p>
            <a:pPr marL="1463004" lvl="1" indent="-447029">
              <a:buClr>
                <a:srgbClr val="7D868C"/>
              </a:buClr>
              <a:buSzPct val="25000"/>
            </a:pPr>
            <a:r>
              <a:rPr lang="en" sz="13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Unclosed strings, etc.</a:t>
            </a:r>
          </a:p>
          <a:p>
            <a:pPr marL="345431" indent="-325112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Identify style/convention that helps write better code</a:t>
            </a:r>
          </a:p>
          <a:p>
            <a:pPr marL="1463004" lvl="1" indent="-447029">
              <a:buClr>
                <a:srgbClr val="7D868C"/>
              </a:buClr>
              <a:buSzPct val="25000"/>
            </a:pPr>
            <a:r>
              <a:rPr lang="en" sz="13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Single quotes vs. double quotes</a:t>
            </a:r>
          </a:p>
        </p:txBody>
      </p:sp>
      <p:sp>
        <p:nvSpPr>
          <p:cNvPr id="948" name="Shape 948"/>
          <p:cNvSpPr/>
          <p:nvPr/>
        </p:nvSpPr>
        <p:spPr>
          <a:xfrm>
            <a:off x="5173371" y="2256902"/>
            <a:ext cx="4218719" cy="409916"/>
          </a:xfrm>
          <a:prstGeom prst="rect">
            <a:avLst/>
          </a:prstGeom>
          <a:noFill/>
          <a:ln>
            <a:noFill/>
          </a:ln>
        </p:spPr>
        <p:txBody>
          <a:bodyPr lIns="109720" tIns="54840" rIns="109720" bIns="5484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F18B21"/>
              </a:buClr>
              <a:buSzPct val="25000"/>
            </a:pPr>
            <a:r>
              <a:rPr lang="en" b="1">
                <a:solidFill>
                  <a:srgbClr val="F18B21"/>
                </a:solidFill>
                <a:latin typeface="Raleway"/>
                <a:ea typeface="Raleway"/>
                <a:cs typeface="Raleway"/>
                <a:sym typeface="Raleway"/>
              </a:rPr>
              <a:t>CookStyle</a:t>
            </a:r>
          </a:p>
          <a:p>
            <a:pPr>
              <a:buClr>
                <a:srgbClr val="5C6670"/>
              </a:buClr>
              <a:buSzPct val="25000"/>
            </a:pPr>
            <a:r>
              <a:rPr lang="en" sz="1900" b="1">
                <a:solidFill>
                  <a:srgbClr val="5C6670"/>
                </a:solidFill>
                <a:latin typeface="Raleway"/>
                <a:ea typeface="Raleway"/>
                <a:cs typeface="Raleway"/>
                <a:sym typeface="Raleway"/>
              </a:rPr>
              <a:t>Validate your Ruby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9889773" y="3032621"/>
            <a:ext cx="4218719" cy="1846560"/>
          </a:xfrm>
          <a:prstGeom prst="rect">
            <a:avLst/>
          </a:prstGeom>
          <a:noFill/>
          <a:ln>
            <a:noFill/>
          </a:ln>
        </p:spPr>
        <p:txBody>
          <a:bodyPr lIns="109720" tIns="54840" rIns="109720" bIns="54840" anchor="t" anchorCtr="0">
            <a:noAutofit/>
          </a:bodyPr>
          <a:lstStyle/>
          <a:p>
            <a:pPr marL="345431" indent="-325112"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Validate your Chef code will run </a:t>
            </a:r>
          </a:p>
          <a:p>
            <a:pPr marL="345431" indent="-325112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Testing for more Chef advanced use cases</a:t>
            </a:r>
          </a:p>
          <a:p>
            <a:pPr marL="345431" indent="-325112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Useful for regression testing </a:t>
            </a:r>
          </a:p>
          <a:p>
            <a:pPr>
              <a:spcBef>
                <a:spcPts val="800"/>
              </a:spcBef>
              <a:buClr>
                <a:srgbClr val="000000"/>
              </a:buClr>
            </a:pPr>
            <a:endParaRPr sz="1400">
              <a:solidFill>
                <a:srgbClr val="7D868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0" name="Shape 950"/>
          <p:cNvSpPr/>
          <p:nvPr/>
        </p:nvSpPr>
        <p:spPr>
          <a:xfrm>
            <a:off x="9889755" y="2256902"/>
            <a:ext cx="4218719" cy="409916"/>
          </a:xfrm>
          <a:prstGeom prst="rect">
            <a:avLst/>
          </a:prstGeom>
          <a:noFill/>
          <a:ln>
            <a:noFill/>
          </a:ln>
        </p:spPr>
        <p:txBody>
          <a:bodyPr lIns="109720" tIns="54840" rIns="109720" bIns="5484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F18B21"/>
              </a:buClr>
              <a:buSzPct val="25000"/>
            </a:pPr>
            <a:r>
              <a:rPr lang="en" b="1">
                <a:solidFill>
                  <a:srgbClr val="F18B21"/>
                </a:solidFill>
                <a:latin typeface="Raleway"/>
                <a:ea typeface="Raleway"/>
                <a:cs typeface="Raleway"/>
                <a:sym typeface="Raleway"/>
              </a:rPr>
              <a:t>ChefSpec</a:t>
            </a:r>
          </a:p>
          <a:p>
            <a:pPr>
              <a:buClr>
                <a:srgbClr val="5C6670"/>
              </a:buClr>
              <a:buSzPct val="25000"/>
            </a:pPr>
            <a:r>
              <a:rPr lang="en" sz="1900" b="1">
                <a:solidFill>
                  <a:srgbClr val="5C6670"/>
                </a:solidFill>
                <a:latin typeface="Raleway"/>
                <a:ea typeface="Raleway"/>
                <a:cs typeface="Raleway"/>
                <a:sym typeface="Raleway"/>
              </a:rPr>
              <a:t>Simulate Chef</a:t>
            </a:r>
          </a:p>
        </p:txBody>
      </p:sp>
      <p:sp>
        <p:nvSpPr>
          <p:cNvPr id="951" name="Shape 951"/>
          <p:cNvSpPr txBox="1"/>
          <p:nvPr/>
        </p:nvSpPr>
        <p:spPr>
          <a:xfrm>
            <a:off x="582022" y="6330536"/>
            <a:ext cx="6191999" cy="1335839"/>
          </a:xfrm>
          <a:prstGeom prst="rect">
            <a:avLst/>
          </a:prstGeom>
          <a:noFill/>
          <a:ln>
            <a:noFill/>
          </a:ln>
        </p:spPr>
        <p:txBody>
          <a:bodyPr lIns="109720" tIns="54840" rIns="109720" bIns="54840" anchor="t" anchorCtr="0">
            <a:noAutofit/>
          </a:bodyPr>
          <a:lstStyle/>
          <a:p>
            <a:pPr marL="345431" indent="-325112"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Executes your Chef code on an instance or container</a:t>
            </a:r>
          </a:p>
          <a:p>
            <a:pPr marL="345431" indent="-325112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Integrates with Cloud and Virtualization providers</a:t>
            </a:r>
          </a:p>
          <a:p>
            <a:pPr marL="345431" indent="-325112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Validate your Chef code locally before sharing</a:t>
            </a:r>
          </a:p>
          <a:p>
            <a:pPr marL="345431" indent="-325112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Speed development of Chef Cookbooks</a:t>
            </a:r>
          </a:p>
        </p:txBody>
      </p:sp>
      <p:sp>
        <p:nvSpPr>
          <p:cNvPr id="952" name="Shape 952"/>
          <p:cNvSpPr/>
          <p:nvPr/>
        </p:nvSpPr>
        <p:spPr>
          <a:xfrm>
            <a:off x="582022" y="5554814"/>
            <a:ext cx="6191999" cy="409920"/>
          </a:xfrm>
          <a:prstGeom prst="rect">
            <a:avLst/>
          </a:prstGeom>
          <a:noFill/>
          <a:ln>
            <a:noFill/>
          </a:ln>
        </p:spPr>
        <p:txBody>
          <a:bodyPr lIns="109720" tIns="54840" rIns="109720" bIns="5484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F18B21"/>
              </a:buClr>
              <a:buSzPct val="25000"/>
            </a:pPr>
            <a:r>
              <a:rPr lang="en" b="1">
                <a:solidFill>
                  <a:srgbClr val="F18B21"/>
                </a:solidFill>
                <a:latin typeface="Raleway"/>
                <a:ea typeface="Raleway"/>
                <a:cs typeface="Raleway"/>
                <a:sym typeface="Raleway"/>
              </a:rPr>
              <a:t>Test Kitchen</a:t>
            </a:r>
          </a:p>
          <a:p>
            <a:pPr>
              <a:buClr>
                <a:srgbClr val="5C6670"/>
              </a:buClr>
              <a:buSzPct val="25000"/>
            </a:pPr>
            <a:r>
              <a:rPr lang="en" sz="1900" b="1">
                <a:solidFill>
                  <a:srgbClr val="5C6670"/>
                </a:solidFill>
                <a:latin typeface="Raleway"/>
                <a:ea typeface="Raleway"/>
                <a:cs typeface="Raleway"/>
                <a:sym typeface="Raleway"/>
              </a:rPr>
              <a:t>Let’s do this (almost) for real</a:t>
            </a:r>
          </a:p>
        </p:txBody>
      </p:sp>
      <p:sp>
        <p:nvSpPr>
          <p:cNvPr id="953" name="Shape 953"/>
          <p:cNvSpPr txBox="1"/>
          <p:nvPr/>
        </p:nvSpPr>
        <p:spPr>
          <a:xfrm>
            <a:off x="6921820" y="6335656"/>
            <a:ext cx="7098719" cy="1335839"/>
          </a:xfrm>
          <a:prstGeom prst="rect">
            <a:avLst/>
          </a:prstGeom>
          <a:noFill/>
          <a:ln>
            <a:noFill/>
          </a:ln>
        </p:spPr>
        <p:txBody>
          <a:bodyPr lIns="109720" tIns="54840" rIns="109720" bIns="54840" anchor="t" anchorCtr="0">
            <a:noAutofit/>
          </a:bodyPr>
          <a:lstStyle/>
          <a:p>
            <a:pPr marL="345431" indent="-325112"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Assert the intention of your Chef code</a:t>
            </a:r>
          </a:p>
          <a:p>
            <a:pPr marL="345431" indent="-325112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Verify on live systems that your Chef code produced the correct result</a:t>
            </a:r>
          </a:p>
          <a:p>
            <a:pPr marL="345431" indent="-325112">
              <a:spcBef>
                <a:spcPts val="800"/>
              </a:spcBef>
              <a:buClr>
                <a:srgbClr val="F18B21"/>
              </a:buClr>
              <a:buSzPct val="100000"/>
              <a:buFont typeface="Noto Sans Symbols"/>
              <a:buChar char="▪"/>
            </a:pPr>
            <a:r>
              <a:rPr lang="en" sz="1400">
                <a:solidFill>
                  <a:srgbClr val="7D868C"/>
                </a:solidFill>
                <a:latin typeface="Raleway"/>
                <a:ea typeface="Raleway"/>
                <a:cs typeface="Raleway"/>
                <a:sym typeface="Raleway"/>
              </a:rPr>
              <a:t>Confirm your Chef code didn’t not produce compliance drift</a:t>
            </a:r>
          </a:p>
        </p:txBody>
      </p:sp>
      <p:sp>
        <p:nvSpPr>
          <p:cNvPr id="954" name="Shape 954"/>
          <p:cNvSpPr/>
          <p:nvPr/>
        </p:nvSpPr>
        <p:spPr>
          <a:xfrm>
            <a:off x="6921772" y="5554814"/>
            <a:ext cx="7098719" cy="409920"/>
          </a:xfrm>
          <a:prstGeom prst="rect">
            <a:avLst/>
          </a:prstGeom>
          <a:noFill/>
          <a:ln>
            <a:noFill/>
          </a:ln>
        </p:spPr>
        <p:txBody>
          <a:bodyPr lIns="109720" tIns="54840" rIns="109720" bIns="5484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F18B21"/>
              </a:buClr>
              <a:buSzPct val="25000"/>
            </a:pPr>
            <a:r>
              <a:rPr lang="en" b="1">
                <a:solidFill>
                  <a:srgbClr val="F18B21"/>
                </a:solidFill>
                <a:latin typeface="Raleway"/>
                <a:ea typeface="Raleway"/>
                <a:cs typeface="Raleway"/>
                <a:sym typeface="Raleway"/>
              </a:rPr>
              <a:t>InSpec</a:t>
            </a:r>
          </a:p>
          <a:p>
            <a:pPr>
              <a:buClr>
                <a:srgbClr val="5C6670"/>
              </a:buClr>
              <a:buSzPct val="25000"/>
            </a:pPr>
            <a:r>
              <a:rPr lang="en" sz="1900" b="1">
                <a:solidFill>
                  <a:srgbClr val="5C6670"/>
                </a:solidFill>
                <a:latin typeface="Raleway"/>
                <a:ea typeface="Raleway"/>
                <a:cs typeface="Raleway"/>
                <a:sym typeface="Raleway"/>
              </a:rPr>
              <a:t>Verify automation results &amp; ensure compliance</a:t>
            </a:r>
          </a:p>
        </p:txBody>
      </p:sp>
      <p:cxnSp>
        <p:nvCxnSpPr>
          <p:cNvPr id="955" name="Shape 955"/>
          <p:cNvCxnSpPr/>
          <p:nvPr/>
        </p:nvCxnSpPr>
        <p:spPr>
          <a:xfrm>
            <a:off x="352120" y="5117891"/>
            <a:ext cx="138979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6" name="Shape 956"/>
          <p:cNvCxnSpPr/>
          <p:nvPr/>
        </p:nvCxnSpPr>
        <p:spPr>
          <a:xfrm>
            <a:off x="4973160" y="2256921"/>
            <a:ext cx="0" cy="262223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7" name="Shape 957"/>
          <p:cNvCxnSpPr/>
          <p:nvPr/>
        </p:nvCxnSpPr>
        <p:spPr>
          <a:xfrm>
            <a:off x="9699920" y="2256921"/>
            <a:ext cx="0" cy="2622239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8" name="Shape 958"/>
          <p:cNvCxnSpPr/>
          <p:nvPr/>
        </p:nvCxnSpPr>
        <p:spPr>
          <a:xfrm>
            <a:off x="6148180" y="5554810"/>
            <a:ext cx="0" cy="22728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Shape 959"/>
          <p:cNvSpPr txBox="1"/>
          <p:nvPr/>
        </p:nvSpPr>
        <p:spPr>
          <a:xfrm>
            <a:off x="609600" y="1869712"/>
            <a:ext cx="2996640" cy="294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46280" tIns="146280" rIns="146280" bIns="14628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r>
              <a:rPr lang="en" sz="13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FAST INEXPENSIVE TESTING</a:t>
            </a:r>
          </a:p>
        </p:txBody>
      </p:sp>
      <p:sp>
        <p:nvSpPr>
          <p:cNvPr id="960" name="Shape 960"/>
          <p:cNvSpPr txBox="1"/>
          <p:nvPr/>
        </p:nvSpPr>
        <p:spPr>
          <a:xfrm>
            <a:off x="609600" y="5179106"/>
            <a:ext cx="2996640" cy="294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146280" tIns="146280" rIns="146280" bIns="14628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r>
              <a:rPr lang="en" sz="13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DEEP INTEGRATION TESTING</a:t>
            </a:r>
          </a:p>
        </p:txBody>
      </p:sp>
      <p:sp>
        <p:nvSpPr>
          <p:cNvPr id="961" name="Shape 961"/>
          <p:cNvSpPr txBox="1">
            <a:spLocks noGrp="1"/>
          </p:cNvSpPr>
          <p:nvPr>
            <p:ph type="body" idx="4294967295"/>
          </p:nvPr>
        </p:nvSpPr>
        <p:spPr>
          <a:xfrm>
            <a:off x="609602" y="1247042"/>
            <a:ext cx="13411199" cy="44303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  <a:buSzPct val="25000"/>
            </a:pPr>
            <a:r>
              <a:rPr lang="en" sz="2200">
                <a:solidFill>
                  <a:schemeClr val="accent3"/>
                </a:solidFill>
              </a:rPr>
              <a:t>Definitive tooling for local development of Chef code &amp; Infrastructure as Code development</a:t>
            </a:r>
          </a:p>
        </p:txBody>
      </p:sp>
    </p:spTree>
    <p:extLst>
      <p:ext uri="{BB962C8B-B14F-4D97-AF65-F5344CB8AC3E}">
        <p14:creationId xmlns:p14="http://schemas.microsoft.com/office/powerpoint/2010/main" val="216059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http://community</a:t>
            </a:r>
            <a:r>
              <a:rPr lang="en-US" dirty="0"/>
              <a:t>-</a:t>
            </a:r>
            <a:r>
              <a:rPr lang="en-US" dirty="0" err="1"/>
              <a:t>slack.chef.io</a:t>
            </a:r>
            <a:endParaRPr lang="en-US" dirty="0"/>
          </a:p>
        </p:txBody>
      </p:sp>
      <p:pic>
        <p:nvPicPr>
          <p:cNvPr id="7" name="Shape 107"/>
          <p:cNvPicPr preferRelativeResize="0">
            <a:picLocks noGrp="1"/>
          </p:cNvPicPr>
          <p:nvPr>
            <p:ph type="media" sz="quarter" idx="4294967295"/>
          </p:nvPr>
        </p:nvPicPr>
        <p:blipFill rotWithShape="1">
          <a:blip r:embed="rId2">
            <a:alphaModFix/>
          </a:blip>
          <a:srcRect l="-89327" r="-89327"/>
          <a:stretch/>
        </p:blipFill>
        <p:spPr>
          <a:xfrm>
            <a:off x="0" y="1670050"/>
            <a:ext cx="13408025" cy="4811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105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Continuous Compliance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Chef Automate and </a:t>
            </a:r>
            <a:r>
              <a:rPr lang="en-US" dirty="0" err="1" smtClean="0"/>
              <a:t>InSpec</a:t>
            </a:r>
            <a:r>
              <a:rPr lang="en-US" dirty="0" smtClean="0"/>
              <a:t> Profiles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8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Chef Automate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URL_OF_AUTOMATE_SERVER</a:t>
            </a:r>
          </a:p>
          <a:p>
            <a:r>
              <a:rPr lang="en-US" dirty="0" smtClean="0"/>
              <a:t>Uses a self-signed certificate in this lab</a:t>
            </a:r>
          </a:p>
          <a:p>
            <a:endParaRPr lang="en-US" dirty="0" smtClean="0"/>
          </a:p>
          <a:p>
            <a:r>
              <a:rPr lang="en-US" dirty="0" smtClean="0"/>
              <a:t>Username:  </a:t>
            </a:r>
            <a:r>
              <a:rPr lang="en-US" dirty="0" smtClean="0">
                <a:latin typeface="Consolas"/>
                <a:cs typeface="Consolas"/>
              </a:rPr>
              <a:t>chef</a:t>
            </a:r>
          </a:p>
          <a:p>
            <a:r>
              <a:rPr lang="en-US" dirty="0" smtClean="0"/>
              <a:t>Password:  </a:t>
            </a:r>
            <a:r>
              <a:rPr lang="en-US" dirty="0" smtClean="0">
                <a:latin typeface="Consolas"/>
                <a:cs typeface="Consolas"/>
              </a:rPr>
              <a:t>chef</a:t>
            </a:r>
            <a:endParaRPr lang="en-US" dirty="0">
              <a:latin typeface="Consolas"/>
              <a:cs typeface="Consolas"/>
            </a:endParaRPr>
          </a:p>
        </p:txBody>
      </p:sp>
      <p:pic>
        <p:nvPicPr>
          <p:cNvPr id="5" name="Media Placeholder 4" descr="Chef_Automate.png"/>
          <p:cNvPicPr>
            <a:picLocks noGrp="1" noChangeAspect="1"/>
          </p:cNvPicPr>
          <p:nvPr>
            <p:ph type="media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48" r="-131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959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dia Placeholder 3" descr="Chef_Automate.png"/>
          <p:cNvPicPr>
            <a:picLocks noGrp="1" noChangeAspect="1"/>
          </p:cNvPicPr>
          <p:nvPr>
            <p:ph type="media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" r="956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to your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06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dia Placeholder 3" descr="Chef_Automate.png"/>
          <p:cNvPicPr>
            <a:picLocks noGrp="1" noChangeAspect="1"/>
          </p:cNvPicPr>
          <p:nvPr>
            <p:ph type="media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8" b="18721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to your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75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Learning Lab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6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dia Placeholder 3" descr="Chef_Automate.png"/>
          <p:cNvPicPr>
            <a:picLocks noGrp="1" noChangeAspect="1"/>
          </p:cNvPicPr>
          <p:nvPr>
            <p:ph type="media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0" b="33446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details of your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29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details of your node</a:t>
            </a:r>
            <a:endParaRPr lang="en-US" dirty="0"/>
          </a:p>
        </p:txBody>
      </p:sp>
      <p:pic>
        <p:nvPicPr>
          <p:cNvPr id="5" name="Media Placeholder 4" descr="Chef_Automate.png"/>
          <p:cNvPicPr>
            <a:picLocks noGrp="1" noChangeAspect="1"/>
          </p:cNvPicPr>
          <p:nvPr>
            <p:ph type="media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6"/>
          <a:stretch/>
        </p:blipFill>
        <p:spPr/>
      </p:pic>
    </p:spTree>
    <p:extLst>
      <p:ext uri="{BB962C8B-B14F-4D97-AF65-F5344CB8AC3E}">
        <p14:creationId xmlns:p14="http://schemas.microsoft.com/office/powerpoint/2010/main" val="108614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details of your node</a:t>
            </a:r>
            <a:endParaRPr lang="en-US" dirty="0"/>
          </a:p>
        </p:txBody>
      </p:sp>
      <p:pic>
        <p:nvPicPr>
          <p:cNvPr id="4" name="Media Placeholder 3" descr="Chef_Automate.png"/>
          <p:cNvPicPr>
            <a:picLocks noGrp="1" noChangeAspect="1"/>
          </p:cNvPicPr>
          <p:nvPr>
            <p:ph type="media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4" b="69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556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details of your node</a:t>
            </a:r>
            <a:endParaRPr lang="en-US" dirty="0"/>
          </a:p>
        </p:txBody>
      </p:sp>
      <p:pic>
        <p:nvPicPr>
          <p:cNvPr id="5" name="Media Placeholder 4" descr="Chef_Automate.png"/>
          <p:cNvPicPr>
            <a:picLocks noGrp="1" noChangeAspect="1"/>
          </p:cNvPicPr>
          <p:nvPr>
            <p:ph type="media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9" b="97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890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node uses chef solo</a:t>
            </a:r>
            <a:endParaRPr lang="en-US" dirty="0"/>
          </a:p>
        </p:txBody>
      </p:sp>
      <p:pic>
        <p:nvPicPr>
          <p:cNvPr id="4" name="Media Placeholder 3" descr="Chef_Automate.png"/>
          <p:cNvPicPr>
            <a:picLocks noGrp="1" noChangeAspect="1"/>
          </p:cNvPicPr>
          <p:nvPr>
            <p:ph type="media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60"/>
          <a:stretch/>
        </p:blipFill>
        <p:spPr/>
      </p:pic>
    </p:spTree>
    <p:extLst>
      <p:ext uri="{BB962C8B-B14F-4D97-AF65-F5344CB8AC3E}">
        <p14:creationId xmlns:p14="http://schemas.microsoft.com/office/powerpoint/2010/main" val="222049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Automate </a:t>
            </a:r>
            <a:r>
              <a:rPr lang="mr-IN" dirty="0" smtClean="0"/>
              <a:t>–</a:t>
            </a:r>
            <a:r>
              <a:rPr lang="en-US" dirty="0" smtClean="0"/>
              <a:t> Node 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View aggregate status of your infrastructure</a:t>
            </a:r>
          </a:p>
          <a:p>
            <a:pPr lvl="1"/>
            <a:r>
              <a:rPr lang="en-US" dirty="0" smtClean="0"/>
              <a:t>Overall &amp; trend views of converge status</a:t>
            </a:r>
          </a:p>
          <a:p>
            <a:pPr lvl="1"/>
            <a:r>
              <a:rPr lang="en-US" dirty="0"/>
              <a:t>Overall &amp; trend views of c</a:t>
            </a:r>
            <a:r>
              <a:rPr lang="en-US" dirty="0" smtClean="0"/>
              <a:t>ompliance status</a:t>
            </a:r>
          </a:p>
          <a:p>
            <a:pPr lvl="1"/>
            <a:r>
              <a:rPr lang="en-US" dirty="0" smtClean="0"/>
              <a:t>Filter &amp; search options</a:t>
            </a:r>
          </a:p>
          <a:p>
            <a:r>
              <a:rPr lang="en-US" dirty="0" smtClean="0"/>
              <a:t>View details of any node</a:t>
            </a:r>
          </a:p>
          <a:p>
            <a:pPr lvl="1"/>
            <a:r>
              <a:rPr lang="en-US" dirty="0" smtClean="0"/>
              <a:t>Status of converged resources</a:t>
            </a:r>
          </a:p>
          <a:p>
            <a:pPr lvl="1"/>
            <a:r>
              <a:rPr lang="en-US" dirty="0" smtClean="0"/>
              <a:t>Run List applied to the node</a:t>
            </a:r>
          </a:p>
          <a:p>
            <a:pPr lvl="1"/>
            <a:r>
              <a:rPr lang="en-US" dirty="0" smtClean="0"/>
              <a:t>Attributes of the node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248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Executes </a:t>
            </a:r>
            <a:r>
              <a:rPr lang="en-US" dirty="0"/>
              <a:t>chef-client </a:t>
            </a:r>
            <a:r>
              <a:rPr lang="en-US" dirty="0" smtClean="0"/>
              <a:t>without relying on a Chef server to provide configuration policies (cookbooks, environments, etc.)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chef_solo.html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69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Local directory for configuration policy</a:t>
            </a:r>
          </a:p>
          <a:p>
            <a:pPr lvl="1"/>
            <a:r>
              <a:rPr lang="en-US" dirty="0" smtClean="0"/>
              <a:t>Or a URL from which a </a:t>
            </a:r>
            <a:r>
              <a:rPr lang="en-US" dirty="0" smtClean="0">
                <a:latin typeface="Consolas"/>
                <a:cs typeface="Consolas"/>
              </a:rPr>
              <a:t>.</a:t>
            </a:r>
            <a:r>
              <a:rPr lang="en-US" dirty="0" err="1" smtClean="0">
                <a:latin typeface="Consolas"/>
                <a:cs typeface="Consolas"/>
              </a:rPr>
              <a:t>tar.gz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/>
              <a:t>file can be downloaded</a:t>
            </a:r>
          </a:p>
          <a:p>
            <a:r>
              <a:rPr lang="en-US" dirty="0" smtClean="0"/>
              <a:t>Node objects stored as a local JSON file</a:t>
            </a:r>
          </a:p>
          <a:p>
            <a:r>
              <a:rPr lang="en-US" dirty="0" smtClean="0"/>
              <a:t>Attribute data stored in a JSON file</a:t>
            </a:r>
          </a:p>
          <a:p>
            <a:pPr lvl="1"/>
            <a:r>
              <a:rPr lang="en-US" dirty="0" smtClean="0"/>
              <a:t>Local or remote</a:t>
            </a:r>
          </a:p>
          <a:p>
            <a:r>
              <a:rPr lang="en-US" dirty="0" smtClean="0"/>
              <a:t>Does not pull from a Chef Server</a:t>
            </a:r>
          </a:p>
          <a:p>
            <a:r>
              <a:rPr lang="en-US" dirty="0" smtClean="0"/>
              <a:t>Can be configured to send data to a Chef Server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26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</a:t>
            </a:r>
            <a:r>
              <a:rPr lang="mr-IN" dirty="0" smtClean="0"/>
              <a:t>–</a:t>
            </a:r>
            <a:r>
              <a:rPr lang="en-US" dirty="0" smtClean="0"/>
              <a:t> Local Mode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Local mode is a way to run the chef-client against the chef-repo on a local machine as if it were running against the Chef server.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ctl_chef_client.html#run-in-local-mode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39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36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your IP Address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14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chef-client in local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[2017-03-10T14:05:49+00:00] INFO: Forking chef instance to converge...</a:t>
            </a:r>
          </a:p>
          <a:p>
            <a:r>
              <a:rPr lang="en-US" dirty="0"/>
              <a:t>Starting Chef Client, version 12.18.31</a:t>
            </a:r>
          </a:p>
          <a:p>
            <a:r>
              <a:rPr lang="en-US" dirty="0" smtClean="0"/>
              <a:t>...</a:t>
            </a:r>
          </a:p>
          <a:p>
            <a:r>
              <a:rPr lang="en-US" dirty="0" smtClean="0"/>
              <a:t>Converging </a:t>
            </a:r>
            <a:r>
              <a:rPr lang="en-US" dirty="0"/>
              <a:t>0 resources</a:t>
            </a:r>
          </a:p>
          <a:p>
            <a:r>
              <a:rPr lang="en-US" dirty="0"/>
              <a:t>[2017-03-10T14:05:51+00:00] INFO: Chef Run complete in 0.19413018 seconds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[2017-03-10T14:05:51+00:00] INFO: Running report handlers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[2017-03-10T14:05:51+00:00] INFO: Report handlers complete</a:t>
            </a:r>
          </a:p>
          <a:p>
            <a:r>
              <a:rPr lang="en-US" dirty="0"/>
              <a:t>Chef Client finished, 0/0 resources updated in 01 seconds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chef-client --local-</a:t>
            </a:r>
            <a:r>
              <a:rPr lang="en-US" dirty="0" smtClean="0"/>
              <a:t>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69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dia Placeholder 3" descr="Chef_Automate.png"/>
          <p:cNvPicPr>
            <a:picLocks noGrp="1" noChangeAspect="1"/>
          </p:cNvPicPr>
          <p:nvPr>
            <p:ph type="media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0" t="578" r="189" b="-578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converge status in Automate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with additional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[2017-03-10T14:10:34+00:00] INFO: Forking chef instance to converge...</a:t>
            </a:r>
          </a:p>
          <a:p>
            <a:r>
              <a:rPr lang="en-US" dirty="0"/>
              <a:t>Starting Chef Client, version 12.18.31</a:t>
            </a:r>
          </a:p>
          <a:p>
            <a:r>
              <a:rPr lang="en-US" dirty="0"/>
              <a:t>[2017-03-10T14:10:34+00:00] INFO: *** Chef 12.18.31 ***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[2017-03-10T14:10:40+00:00] INFO: Chef Run complete in 4.10402964 seconds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[2017-03-10T14:10:40+00:00] INFO: Running report handlers</a:t>
            </a:r>
          </a:p>
          <a:p>
            <a:r>
              <a:rPr lang="en-US" dirty="0"/>
              <a:t>[2017-03-10T14:10:40+00:00] WARN: Format is </a:t>
            </a:r>
            <a:r>
              <a:rPr lang="en-US" dirty="0" err="1"/>
              <a:t>json</a:t>
            </a:r>
            <a:endParaRPr lang="en-US" dirty="0"/>
          </a:p>
          <a:p>
            <a:r>
              <a:rPr lang="en-US" dirty="0"/>
              <a:t>[2017-03-10T14:10:40+00:00] INFO: Initialize </a:t>
            </a:r>
            <a:r>
              <a:rPr lang="en-US" dirty="0" err="1"/>
              <a:t>InSpec</a:t>
            </a:r>
            <a:endParaRPr lang="en-US" dirty="0"/>
          </a:p>
          <a:p>
            <a:r>
              <a:rPr lang="en-US" dirty="0"/>
              <a:t>[2017-03-10T14:10:40+00:00] INFO: Running tests from: [{:name=&gt;"</a:t>
            </a:r>
            <a:r>
              <a:rPr lang="en-US" dirty="0" err="1"/>
              <a:t>ssh</a:t>
            </a:r>
            <a:r>
              <a:rPr lang="en-US" dirty="0"/>
              <a:t>", :path=&gt;"/home/chef/profiles/</a:t>
            </a:r>
            <a:r>
              <a:rPr lang="en-US" dirty="0" err="1"/>
              <a:t>ssh</a:t>
            </a:r>
            <a:r>
              <a:rPr lang="en-US" dirty="0"/>
              <a:t>"}]</a:t>
            </a:r>
          </a:p>
          <a:p>
            <a:r>
              <a:rPr lang="en-US" dirty="0"/>
              <a:t>[2017-03-10T14:10:40+00:00] INFO: Reporting to chef-visibility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[2017-03-10T14:10:40+00:00] INFO: Report handlers complete</a:t>
            </a:r>
          </a:p>
          <a:p>
            <a:r>
              <a:rPr lang="en-US" dirty="0"/>
              <a:t>Chef Client finished, 1/2 resources updated in 06 seconds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--local-mode -j </a:t>
            </a:r>
            <a:r>
              <a:rPr lang="en-US" dirty="0" err="1"/>
              <a:t>config.json</a:t>
            </a:r>
            <a:r>
              <a:rPr lang="en-US" dirty="0"/>
              <a:t> -r "recipe[audit::default</a:t>
            </a:r>
            <a:r>
              <a:rPr lang="en-US" dirty="0" smtClean="0"/>
              <a:t>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02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converge status in Automate</a:t>
            </a:r>
            <a:endParaRPr lang="en-US" dirty="0"/>
          </a:p>
        </p:txBody>
      </p:sp>
      <p:pic>
        <p:nvPicPr>
          <p:cNvPr id="5" name="Media Placeholder 4" descr="Chef_Automate.png"/>
          <p:cNvPicPr>
            <a:picLocks noGrp="1" noChangeAspect="1"/>
          </p:cNvPicPr>
          <p:nvPr>
            <p:ph type="media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0" b="2928"/>
          <a:stretch/>
        </p:blipFill>
        <p:spPr/>
      </p:pic>
    </p:spTree>
    <p:extLst>
      <p:ext uri="{BB962C8B-B14F-4D97-AF65-F5344CB8AC3E}">
        <p14:creationId xmlns:p14="http://schemas.microsoft.com/office/powerpoint/2010/main" val="149831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converge status in Automate</a:t>
            </a:r>
            <a:endParaRPr lang="en-US" dirty="0"/>
          </a:p>
        </p:txBody>
      </p:sp>
      <p:pic>
        <p:nvPicPr>
          <p:cNvPr id="4" name="Media Placeholder 3" descr="Chef_Automate.png"/>
          <p:cNvPicPr>
            <a:picLocks noGrp="1" noChangeAspect="1"/>
          </p:cNvPicPr>
          <p:nvPr>
            <p:ph type="media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21" b="85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760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compliance status in Automate</a:t>
            </a:r>
            <a:endParaRPr lang="en-US" dirty="0"/>
          </a:p>
        </p:txBody>
      </p:sp>
      <p:pic>
        <p:nvPicPr>
          <p:cNvPr id="5" name="Media Placeholder 4" descr="Chef_Automate.png"/>
          <p:cNvPicPr>
            <a:picLocks noGrp="1" noChangeAspect="1"/>
          </p:cNvPicPr>
          <p:nvPr>
            <p:ph type="media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16"/>
          <a:stretch/>
        </p:blipFill>
        <p:spPr/>
      </p:pic>
    </p:spTree>
    <p:extLst>
      <p:ext uri="{BB962C8B-B14F-4D97-AF65-F5344CB8AC3E}">
        <p14:creationId xmlns:p14="http://schemas.microsoft.com/office/powerpoint/2010/main" val="428667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compliance status in Automate</a:t>
            </a:r>
            <a:endParaRPr lang="en-US" dirty="0"/>
          </a:p>
        </p:txBody>
      </p:sp>
      <p:pic>
        <p:nvPicPr>
          <p:cNvPr id="4" name="Media Placeholder 3" descr="Chef_Automate.png"/>
          <p:cNvPicPr>
            <a:picLocks noGrp="1" noChangeAspect="1"/>
          </p:cNvPicPr>
          <p:nvPr>
            <p:ph type="media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" r="9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8990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details of the failing control</a:t>
            </a:r>
            <a:endParaRPr lang="en-US" dirty="0"/>
          </a:p>
        </p:txBody>
      </p:sp>
      <p:pic>
        <p:nvPicPr>
          <p:cNvPr id="7" name="Media Placeholder 6" descr="Chef_Automate.png"/>
          <p:cNvPicPr>
            <a:picLocks noGrp="1" noChangeAspect="1"/>
          </p:cNvPicPr>
          <p:nvPr>
            <p:ph type="media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8" b="63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7593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dia Placeholder 3" descr="Chef_Automate.png"/>
          <p:cNvPicPr>
            <a:picLocks noGrp="1" noChangeAspect="1"/>
          </p:cNvPicPr>
          <p:nvPr>
            <p:ph type="media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3" b="11113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details of the failing control</a:t>
            </a:r>
          </a:p>
        </p:txBody>
      </p:sp>
    </p:spTree>
    <p:extLst>
      <p:ext uri="{BB962C8B-B14F-4D97-AF65-F5344CB8AC3E}">
        <p14:creationId xmlns:p14="http://schemas.microsoft.com/office/powerpoint/2010/main" val="268051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Review </a:t>
            </a:r>
            <a:r>
              <a:rPr lang="en-US" dirty="0" smtClean="0"/>
              <a:t>the set</a:t>
            </a:r>
            <a:r>
              <a:rPr lang="en-US" dirty="0" smtClean="0"/>
              <a:t>-up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tying it all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86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remote workstation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authenticity of host '52.54.113.210 (52.54.113.210)' can't be established.</a:t>
            </a:r>
          </a:p>
          <a:p>
            <a:r>
              <a:rPr lang="en-US" dirty="0"/>
              <a:t>ECDSA key fingerprint is SHA256:zAtoeO29XbhRNvwg542cuh4qsKCEaX8hNIlEOCbgd3I.</a:t>
            </a:r>
          </a:p>
          <a:p>
            <a:r>
              <a:rPr lang="en-US" dirty="0"/>
              <a:t>Are you sure you want to continue connecting (yes/no)?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chef@IP_ADDRESS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8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Berksfile</a:t>
            </a:r>
            <a:r>
              <a:rPr lang="en-US" dirty="0"/>
              <a:t>       </a:t>
            </a:r>
            <a:r>
              <a:rPr lang="en-US" dirty="0" err="1"/>
              <a:t>config.json</a:t>
            </a:r>
            <a:r>
              <a:rPr lang="en-US" dirty="0"/>
              <a:t>  </a:t>
            </a:r>
            <a:r>
              <a:rPr lang="en-US" dirty="0" err="1"/>
              <a:t>firstname-lastname</a:t>
            </a:r>
            <a:r>
              <a:rPr lang="en-US" dirty="0"/>
              <a:t>  profiles</a:t>
            </a:r>
          </a:p>
          <a:p>
            <a:r>
              <a:rPr lang="en-US" dirty="0" err="1"/>
              <a:t>Berksfile.lock</a:t>
            </a:r>
            <a:r>
              <a:rPr lang="en-US" dirty="0"/>
              <a:t>  cookbooks    nodes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1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</a:t>
            </a:r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audit  </a:t>
            </a:r>
            <a:r>
              <a:rPr lang="en-US" dirty="0" err="1" smtClean="0"/>
              <a:t>compat_resource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r>
              <a:rPr lang="en-US" dirty="0" smtClean="0"/>
              <a:t>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42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Audit Cookbook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InSpec</a:t>
            </a:r>
            <a:endParaRPr lang="en-US" dirty="0"/>
          </a:p>
          <a:p>
            <a:r>
              <a:rPr lang="en-US" dirty="0"/>
              <a:t>Run </a:t>
            </a:r>
            <a:r>
              <a:rPr lang="en-US" dirty="0" err="1"/>
              <a:t>InSpec</a:t>
            </a:r>
            <a:r>
              <a:rPr lang="en-US" dirty="0"/>
              <a:t> profiles</a:t>
            </a:r>
          </a:p>
          <a:p>
            <a:r>
              <a:rPr lang="en-US" dirty="0"/>
              <a:t>Report results to Chef Compliance or Chef </a:t>
            </a:r>
            <a:r>
              <a:rPr lang="en-US" dirty="0" smtClean="0"/>
              <a:t>Visibility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7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Compat</a:t>
            </a:r>
            <a:r>
              <a:rPr lang="en-US" dirty="0" smtClean="0"/>
              <a:t> Resource 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Adds functionality introduced in the latest chef-client releases to any chef-client from 12.1 onwards. </a:t>
            </a:r>
          </a:p>
          <a:p>
            <a:r>
              <a:rPr lang="en-US" dirty="0"/>
              <a:t>Includes</a:t>
            </a:r>
          </a:p>
          <a:p>
            <a:pPr lvl="1"/>
            <a:r>
              <a:rPr lang="en-US" dirty="0"/>
              <a:t>Custom Resource functionality</a:t>
            </a:r>
          </a:p>
          <a:p>
            <a:pPr lvl="1"/>
            <a:r>
              <a:rPr lang="en-US" dirty="0"/>
              <a:t>notification improvements</a:t>
            </a:r>
          </a:p>
          <a:p>
            <a:pPr lvl="1"/>
            <a:r>
              <a:rPr lang="en-US" dirty="0"/>
              <a:t>new resources added to core chef</a:t>
            </a:r>
          </a:p>
          <a:p>
            <a:r>
              <a:rPr lang="en-US" dirty="0"/>
              <a:t>Allows for these new resources in cookbooks without requiring the very latest Chef client release.</a:t>
            </a:r>
          </a:p>
        </p:txBody>
      </p:sp>
    </p:spTree>
    <p:extLst>
      <p:ext uri="{BB962C8B-B14F-4D97-AF65-F5344CB8AC3E}">
        <p14:creationId xmlns:p14="http://schemas.microsoft.com/office/powerpoint/2010/main" val="423439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config.json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mr-IN" dirty="0"/>
              <a:t>{</a:t>
            </a:r>
          </a:p>
          <a:p>
            <a:r>
              <a:rPr lang="mr-IN" dirty="0"/>
              <a:t>  "audit": {</a:t>
            </a:r>
          </a:p>
          <a:p>
            <a:r>
              <a:rPr lang="mr-IN" dirty="0"/>
              <a:t>    "collector": "chef-visibility",</a:t>
            </a:r>
          </a:p>
          <a:p>
            <a:r>
              <a:rPr lang="mr-IN" dirty="0"/>
              <a:t>    "inspec_version": "1.15.0",</a:t>
            </a:r>
          </a:p>
          <a:p>
            <a:r>
              <a:rPr lang="mr-IN" dirty="0"/>
              <a:t>    "profiles": [</a:t>
            </a:r>
          </a:p>
          <a:p>
            <a:r>
              <a:rPr lang="mr-IN" dirty="0"/>
              <a:t>      {</a:t>
            </a:r>
          </a:p>
          <a:p>
            <a:r>
              <a:rPr lang="mr-IN" dirty="0"/>
              <a:t>        "name": "ssh",</a:t>
            </a:r>
          </a:p>
          <a:p>
            <a:r>
              <a:rPr lang="mr-IN" dirty="0"/>
              <a:t>        "path": "/home/chef/profiles/ssh"</a:t>
            </a:r>
          </a:p>
          <a:p>
            <a:r>
              <a:rPr lang="mr-IN" dirty="0"/>
              <a:t>      }</a:t>
            </a:r>
          </a:p>
          <a:p>
            <a:r>
              <a:rPr lang="mr-IN" dirty="0"/>
              <a:t>    ]</a:t>
            </a:r>
          </a:p>
          <a:p>
            <a:r>
              <a:rPr lang="mr-IN" dirty="0"/>
              <a:t>  </a:t>
            </a:r>
            <a:r>
              <a:rPr lang="mr-IN" dirty="0" smtClean="0"/>
              <a:t>}</a:t>
            </a:r>
            <a:endParaRPr lang="en-US" dirty="0" smtClean="0"/>
          </a:p>
          <a:p>
            <a:r>
              <a:rPr lang="en-US" dirty="0"/>
              <a:t>}</a:t>
            </a:r>
            <a:endParaRPr lang="mr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cat </a:t>
            </a:r>
            <a:r>
              <a:rPr lang="en-US" dirty="0" err="1" smtClean="0"/>
              <a:t>config.json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6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profiles/</a:t>
            </a:r>
          </a:p>
          <a:p>
            <a:r>
              <a:rPr lang="en-US" dirty="0"/>
              <a:t>└── </a:t>
            </a:r>
            <a:r>
              <a:rPr lang="en-US" dirty="0" err="1"/>
              <a:t>ssh</a:t>
            </a:r>
            <a:endParaRPr lang="en-US" dirty="0"/>
          </a:p>
          <a:p>
            <a:r>
              <a:rPr lang="en-US" dirty="0"/>
              <a:t>    ├── controls</a:t>
            </a:r>
          </a:p>
          <a:p>
            <a:r>
              <a:rPr lang="en-US" dirty="0"/>
              <a:t>    │   └── </a:t>
            </a:r>
            <a:r>
              <a:rPr lang="en-US" dirty="0" err="1"/>
              <a:t>ssh.rb</a:t>
            </a:r>
            <a:endParaRPr lang="en-US" dirty="0"/>
          </a:p>
          <a:p>
            <a:r>
              <a:rPr lang="en-US" dirty="0"/>
              <a:t>    ├── </a:t>
            </a:r>
            <a:r>
              <a:rPr lang="en-US" dirty="0" err="1"/>
              <a:t>inspec.lock</a:t>
            </a:r>
            <a:endParaRPr lang="en-US" dirty="0"/>
          </a:p>
          <a:p>
            <a:r>
              <a:rPr lang="en-US" dirty="0"/>
              <a:t>    └── </a:t>
            </a:r>
            <a:r>
              <a:rPr lang="en-US" dirty="0" err="1"/>
              <a:t>inspec.yml</a:t>
            </a:r>
            <a:endParaRPr lang="en-US" dirty="0"/>
          </a:p>
          <a:p>
            <a:endParaRPr lang="en-US" dirty="0"/>
          </a:p>
          <a:p>
            <a:r>
              <a:rPr lang="en-US" dirty="0"/>
              <a:t>2 directories, 3 files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tree profiles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98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Locally with </a:t>
            </a:r>
            <a:r>
              <a:rPr lang="en-US" dirty="0" err="1" smtClean="0"/>
              <a:t>InSpec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Profile: SSH Configuration (</a:t>
            </a:r>
            <a:r>
              <a:rPr lang="en-US" dirty="0" err="1"/>
              <a:t>ssh</a:t>
            </a:r>
            <a:r>
              <a:rPr lang="en-US" dirty="0"/>
              <a:t>)</a:t>
            </a:r>
          </a:p>
          <a:p>
            <a:r>
              <a:rPr lang="en-US" dirty="0"/>
              <a:t>Version: 0.1.0</a:t>
            </a:r>
          </a:p>
          <a:p>
            <a:r>
              <a:rPr lang="en-US" dirty="0"/>
              <a:t>Target:  local://</a:t>
            </a:r>
          </a:p>
          <a:p>
            <a:endParaRPr lang="en-US" dirty="0"/>
          </a:p>
          <a:p>
            <a:r>
              <a:rPr lang="en-US" dirty="0"/>
              <a:t>  ×  sshd-1.0: SSH Version 2 (</a:t>
            </a:r>
          </a:p>
          <a:p>
            <a:r>
              <a:rPr lang="en-US" dirty="0"/>
              <a:t>     expected: 2</a:t>
            </a:r>
          </a:p>
          <a:p>
            <a:r>
              <a:rPr lang="en-US" dirty="0"/>
              <a:t>          got:</a:t>
            </a:r>
          </a:p>
          <a:p>
            <a:endParaRPr lang="en-US" dirty="0"/>
          </a:p>
          <a:p>
            <a:r>
              <a:rPr lang="en-US" dirty="0"/>
              <a:t>     (compared using `</a:t>
            </a:r>
            <a:r>
              <a:rPr lang="en-US" dirty="0" err="1"/>
              <a:t>cmp</a:t>
            </a:r>
            <a:r>
              <a:rPr lang="en-US" dirty="0"/>
              <a:t>` matcher)</a:t>
            </a:r>
          </a:p>
          <a:p>
            <a:r>
              <a:rPr lang="en-US" dirty="0"/>
              <a:t>     )</a:t>
            </a:r>
          </a:p>
          <a:p>
            <a:r>
              <a:rPr lang="en-US" dirty="0"/>
              <a:t>     ×  SSH Configuration Protocol should </a:t>
            </a:r>
            <a:r>
              <a:rPr lang="en-US" dirty="0" err="1"/>
              <a:t>cmp</a:t>
            </a:r>
            <a:r>
              <a:rPr lang="en-US" dirty="0"/>
              <a:t> == 2</a:t>
            </a:r>
          </a:p>
          <a:p>
            <a:endParaRPr lang="en-US" dirty="0"/>
          </a:p>
          <a:p>
            <a:r>
              <a:rPr lang="en-US" dirty="0"/>
              <a:t>     expected: 2</a:t>
            </a:r>
          </a:p>
          <a:p>
            <a:r>
              <a:rPr lang="en-US" dirty="0"/>
              <a:t>          got:</a:t>
            </a:r>
          </a:p>
          <a:p>
            <a:endParaRPr lang="en-US" dirty="0"/>
          </a:p>
          <a:p>
            <a:r>
              <a:rPr lang="en-US" dirty="0"/>
              <a:t>     (compared using `</a:t>
            </a:r>
            <a:r>
              <a:rPr lang="en-US" dirty="0" err="1"/>
              <a:t>cmp</a:t>
            </a:r>
            <a:r>
              <a:rPr lang="en-US" dirty="0"/>
              <a:t>` matcher)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Profile Summary: 0 successful, 1 failures, 0 skipped</a:t>
            </a:r>
          </a:p>
          <a:p>
            <a:r>
              <a:rPr lang="en-US" dirty="0"/>
              <a:t>Test Summary: 0 successful, 1 failures, 0 skipped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inspec</a:t>
            </a:r>
            <a:r>
              <a:rPr lang="en-US" dirty="0" smtClean="0"/>
              <a:t> exec profiles/</a:t>
            </a:r>
            <a:r>
              <a:rPr lang="en-US" dirty="0" err="1" smtClean="0"/>
              <a:t>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9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Remediate the Failing Control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3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your </a:t>
            </a:r>
            <a:r>
              <a:rPr lang="en-US" dirty="0" err="1" smtClean="0"/>
              <a:t>ssh</a:t>
            </a:r>
            <a:r>
              <a:rPr lang="en-US" dirty="0" smtClean="0"/>
              <a:t> configuration on your own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a cookbook to manage SSH</a:t>
            </a:r>
          </a:p>
          <a:p>
            <a:r>
              <a:rPr lang="en-US" dirty="0" smtClean="0"/>
              <a:t>Manually update the SSH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92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remote workstation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authenticity of host '52.54.113.210 (52.54.113.210)' can't be established.</a:t>
            </a:r>
          </a:p>
          <a:p>
            <a:r>
              <a:rPr lang="en-US" dirty="0"/>
              <a:t>ECDSA key fingerprint is SHA256:zAtoeO29XbhRNvwg542cuh4qsKCEaX8hNIlEOCbgd3I.</a:t>
            </a:r>
          </a:p>
          <a:p>
            <a:r>
              <a:rPr lang="en-US" dirty="0"/>
              <a:t>Are you sure you want to continue connecting (yes/no)</a:t>
            </a:r>
            <a:r>
              <a:rPr lang="en-US" dirty="0" smtClean="0"/>
              <a:t>? yes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chef@IP_ADDRESS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87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Remediate Failing SSH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0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SSH Cookbook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server recipe to manage the </a:t>
            </a:r>
            <a:r>
              <a:rPr lang="en-US" dirty="0" err="1" smtClean="0"/>
              <a:t>sshd_config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Local test environment configured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20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cookbooks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cd ~/cookbooks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02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an </a:t>
            </a:r>
            <a:r>
              <a:rPr lang="en-US" dirty="0" err="1" smtClean="0"/>
              <a:t>ssh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Generating cookbook </a:t>
            </a:r>
            <a:r>
              <a:rPr lang="en-US" dirty="0" err="1"/>
              <a:t>ssh</a:t>
            </a:r>
            <a:endParaRPr lang="en-US" dirty="0"/>
          </a:p>
          <a:p>
            <a:r>
              <a:rPr lang="en-US" dirty="0"/>
              <a:t>- Ensuring correct cookbook file content</a:t>
            </a:r>
          </a:p>
          <a:p>
            <a:r>
              <a:rPr lang="en-US" dirty="0"/>
              <a:t>- Committing cookbook files to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- Ensuring delivery configuration</a:t>
            </a:r>
          </a:p>
          <a:p>
            <a:r>
              <a:rPr lang="en-US" dirty="0"/>
              <a:t>- Ensuring correct delivery build cookbook content</a:t>
            </a:r>
          </a:p>
          <a:p>
            <a:r>
              <a:rPr lang="en-US" dirty="0"/>
              <a:t>- Adding delivery configuration to feature branch</a:t>
            </a:r>
          </a:p>
          <a:p>
            <a:r>
              <a:rPr lang="en-US" dirty="0"/>
              <a:t>- Adding build cookbook to feature branch</a:t>
            </a:r>
          </a:p>
          <a:p>
            <a:r>
              <a:rPr lang="en-US" dirty="0"/>
              <a:t>- Merging delivery content feature branch to master</a:t>
            </a:r>
          </a:p>
          <a:p>
            <a:endParaRPr lang="en-US" dirty="0"/>
          </a:p>
          <a:p>
            <a:r>
              <a:rPr lang="en-US" dirty="0"/>
              <a:t>Your cookbook is ready. Type `cd </a:t>
            </a:r>
            <a:r>
              <a:rPr lang="en-US" dirty="0" err="1"/>
              <a:t>ssh</a:t>
            </a:r>
            <a:r>
              <a:rPr lang="en-US" dirty="0"/>
              <a:t>` to enter it.</a:t>
            </a:r>
          </a:p>
          <a:p>
            <a:endParaRPr lang="en-US" dirty="0"/>
          </a:p>
          <a:p>
            <a:r>
              <a:rPr lang="en-US" dirty="0"/>
              <a:t>There are several commands you can run to get started locally developing and testing your cookbook.</a:t>
            </a:r>
          </a:p>
          <a:p>
            <a:r>
              <a:rPr lang="en-US" dirty="0"/>
              <a:t>Type `delivery local --help` to see a full list.</a:t>
            </a:r>
          </a:p>
          <a:p>
            <a:endParaRPr lang="en-US" dirty="0"/>
          </a:p>
          <a:p>
            <a:r>
              <a:rPr lang="en-US" dirty="0"/>
              <a:t>Why not start by writing a test? Tests for the default recipe are stored at:</a:t>
            </a:r>
          </a:p>
          <a:p>
            <a:endParaRPr lang="en-US" dirty="0"/>
          </a:p>
          <a:p>
            <a:r>
              <a:rPr lang="en-US" dirty="0"/>
              <a:t>test/smoke/default/</a:t>
            </a:r>
            <a:r>
              <a:rPr lang="en-US" dirty="0" err="1"/>
              <a:t>default_test.rb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you'd prefer to dive right in, the default recipe can be found at:</a:t>
            </a:r>
          </a:p>
          <a:p>
            <a:endParaRPr lang="en-US" dirty="0"/>
          </a:p>
          <a:p>
            <a:r>
              <a:rPr lang="en-US" dirty="0"/>
              <a:t>recipes/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chef generate cookbook </a:t>
            </a:r>
            <a:r>
              <a:rPr lang="en-US" dirty="0" err="1" smtClean="0"/>
              <a:t>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98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server recipe to the </a:t>
            </a:r>
            <a:r>
              <a:rPr lang="en-US" dirty="0" err="1" smtClean="0"/>
              <a:t>ssh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::recipe</a:t>
            </a:r>
          </a:p>
          <a:p>
            <a:r>
              <a:rPr lang="en-US" dirty="0"/>
              <a:t>  * directory[./</a:t>
            </a:r>
            <a:r>
              <a:rPr lang="en-US" dirty="0" err="1"/>
              <a:t>ssh</a:t>
            </a:r>
            <a:r>
              <a:rPr lang="en-US" dirty="0"/>
              <a:t>/spec/unit/recipes] action create (up to date)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[./</a:t>
            </a:r>
            <a:r>
              <a:rPr lang="en-US" dirty="0" err="1"/>
              <a:t>ssh</a:t>
            </a:r>
            <a:r>
              <a:rPr lang="en-US" dirty="0"/>
              <a:t>/spec/</a:t>
            </a:r>
            <a:r>
              <a:rPr lang="en-US" dirty="0" err="1"/>
              <a:t>spec_helper.rb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r>
              <a:rPr lang="en-US" dirty="0"/>
              <a:t> (up to date)</a:t>
            </a:r>
          </a:p>
          <a:p>
            <a:r>
              <a:rPr lang="en-US" dirty="0"/>
              <a:t>  * template[./</a:t>
            </a:r>
            <a:r>
              <a:rPr lang="en-US" dirty="0" err="1"/>
              <a:t>ssh</a:t>
            </a:r>
            <a:r>
              <a:rPr lang="en-US" dirty="0"/>
              <a:t>/spec/unit/recipes/</a:t>
            </a:r>
            <a:r>
              <a:rPr lang="en-US" dirty="0" err="1"/>
              <a:t>server_spec.rb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./</a:t>
            </a:r>
            <a:r>
              <a:rPr lang="en-US" dirty="0" err="1"/>
              <a:t>ssh</a:t>
            </a:r>
            <a:r>
              <a:rPr lang="en-US" dirty="0"/>
              <a:t>/spec/unit/recipes/</a:t>
            </a:r>
            <a:r>
              <a:rPr lang="en-US" dirty="0" err="1"/>
              <a:t>server_spec.rb</a:t>
            </a:r>
            <a:endParaRPr lang="en-US" dirty="0"/>
          </a:p>
          <a:p>
            <a:r>
              <a:rPr lang="en-US" dirty="0"/>
              <a:t>    - update content in file ./</a:t>
            </a:r>
            <a:r>
              <a:rPr lang="en-US" dirty="0" err="1"/>
              <a:t>ssh</a:t>
            </a:r>
            <a:r>
              <a:rPr lang="en-US" dirty="0"/>
              <a:t>/spec/unit/recipes/</a:t>
            </a:r>
            <a:r>
              <a:rPr lang="en-US" dirty="0" err="1"/>
              <a:t>server_spec.rb</a:t>
            </a:r>
            <a:r>
              <a:rPr lang="en-US" dirty="0"/>
              <a:t> from none to d14960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directory[./</a:t>
            </a:r>
            <a:r>
              <a:rPr lang="en-US" dirty="0" err="1"/>
              <a:t>ssh</a:t>
            </a:r>
            <a:r>
              <a:rPr lang="en-US" dirty="0"/>
              <a:t>/test/smoke/default] action create (up to date)</a:t>
            </a:r>
          </a:p>
          <a:p>
            <a:r>
              <a:rPr lang="en-US" dirty="0"/>
              <a:t>  * template[./</a:t>
            </a:r>
            <a:r>
              <a:rPr lang="en-US" dirty="0" err="1"/>
              <a:t>ssh</a:t>
            </a:r>
            <a:r>
              <a:rPr lang="en-US" dirty="0"/>
              <a:t>/test/smoke/default/</a:t>
            </a:r>
            <a:r>
              <a:rPr lang="en-US" dirty="0" err="1"/>
              <a:t>server.rb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./</a:t>
            </a:r>
            <a:r>
              <a:rPr lang="en-US" dirty="0" err="1"/>
              <a:t>ssh</a:t>
            </a:r>
            <a:r>
              <a:rPr lang="en-US" dirty="0"/>
              <a:t>/test/smoke/default/</a:t>
            </a:r>
            <a:r>
              <a:rPr lang="en-US" dirty="0" err="1"/>
              <a:t>server.rb</a:t>
            </a:r>
            <a:endParaRPr lang="en-US" dirty="0"/>
          </a:p>
          <a:p>
            <a:r>
              <a:rPr lang="en-US" dirty="0"/>
              <a:t>    - update content in file ./</a:t>
            </a:r>
            <a:r>
              <a:rPr lang="en-US" dirty="0" err="1"/>
              <a:t>ssh</a:t>
            </a:r>
            <a:r>
              <a:rPr lang="en-US" dirty="0"/>
              <a:t>/test/smoke/default/</a:t>
            </a:r>
            <a:r>
              <a:rPr lang="en-US" dirty="0" err="1"/>
              <a:t>server.rb</a:t>
            </a:r>
            <a:r>
              <a:rPr lang="en-US" dirty="0"/>
              <a:t> from none to aa8bba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template[./</a:t>
            </a:r>
            <a:r>
              <a:rPr lang="en-US" dirty="0" err="1"/>
              <a:t>ssh</a:t>
            </a:r>
            <a:r>
              <a:rPr lang="en-US" dirty="0"/>
              <a:t>/recipes/</a:t>
            </a:r>
            <a:r>
              <a:rPr lang="en-US" dirty="0" err="1"/>
              <a:t>server.rb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./</a:t>
            </a:r>
            <a:r>
              <a:rPr lang="en-US" dirty="0" err="1"/>
              <a:t>ssh</a:t>
            </a:r>
            <a:r>
              <a:rPr lang="en-US" dirty="0"/>
              <a:t>/recipes/</a:t>
            </a:r>
            <a:r>
              <a:rPr lang="en-US" dirty="0" err="1"/>
              <a:t>server.rb</a:t>
            </a:r>
            <a:endParaRPr lang="en-US" dirty="0"/>
          </a:p>
          <a:p>
            <a:r>
              <a:rPr lang="en-US" dirty="0"/>
              <a:t>    - update content in file ./</a:t>
            </a:r>
            <a:r>
              <a:rPr lang="en-US" dirty="0" err="1"/>
              <a:t>ssh</a:t>
            </a:r>
            <a:r>
              <a:rPr lang="en-US" dirty="0"/>
              <a:t>/recipes/</a:t>
            </a:r>
            <a:r>
              <a:rPr lang="en-US" dirty="0" err="1"/>
              <a:t>server.rb</a:t>
            </a:r>
            <a:r>
              <a:rPr lang="en-US" dirty="0"/>
              <a:t> from none to 18f24e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chef generate recipe </a:t>
            </a:r>
            <a:r>
              <a:rPr lang="en-US" dirty="0" err="1" smtClean="0"/>
              <a:t>ssh</a:t>
            </a:r>
            <a:r>
              <a:rPr lang="en-US" dirty="0" smtClean="0"/>
              <a:t>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6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template to the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::template</a:t>
            </a:r>
          </a:p>
          <a:p>
            <a:r>
              <a:rPr lang="en-US" dirty="0"/>
              <a:t>  * directory[./</a:t>
            </a:r>
            <a:r>
              <a:rPr lang="en-US" dirty="0" err="1"/>
              <a:t>ssh</a:t>
            </a:r>
            <a:r>
              <a:rPr lang="en-US" dirty="0"/>
              <a:t>/templates/default] action create</a:t>
            </a:r>
          </a:p>
          <a:p>
            <a:r>
              <a:rPr lang="en-US" dirty="0"/>
              <a:t>    - create new directory ./</a:t>
            </a:r>
            <a:r>
              <a:rPr lang="en-US" dirty="0" err="1"/>
              <a:t>ssh</a:t>
            </a:r>
            <a:r>
              <a:rPr lang="en-US" dirty="0"/>
              <a:t>/templates/default</a:t>
            </a:r>
          </a:p>
          <a:p>
            <a:r>
              <a:rPr lang="en-US" dirty="0"/>
              <a:t>  * file[./</a:t>
            </a:r>
            <a:r>
              <a:rPr lang="en-US" dirty="0" err="1"/>
              <a:t>ssh</a:t>
            </a:r>
            <a:r>
              <a:rPr lang="en-US" dirty="0"/>
              <a:t>/templates/</a:t>
            </a:r>
            <a:r>
              <a:rPr lang="en-US" dirty="0" err="1"/>
              <a:t>sshd_config.erb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./</a:t>
            </a:r>
            <a:r>
              <a:rPr lang="en-US" dirty="0" err="1"/>
              <a:t>ssh</a:t>
            </a:r>
            <a:r>
              <a:rPr lang="en-US" dirty="0"/>
              <a:t>/templates/</a:t>
            </a:r>
            <a:r>
              <a:rPr lang="en-US" dirty="0" err="1"/>
              <a:t>sshd_config.erb</a:t>
            </a:r>
            <a:endParaRPr lang="en-US" dirty="0"/>
          </a:p>
          <a:p>
            <a:r>
              <a:rPr lang="en-US" dirty="0"/>
              <a:t>    - update content in file ./</a:t>
            </a:r>
            <a:r>
              <a:rPr lang="en-US" dirty="0" err="1"/>
              <a:t>ssh</a:t>
            </a:r>
            <a:r>
              <a:rPr lang="en-US" dirty="0"/>
              <a:t>/templates/</a:t>
            </a:r>
            <a:r>
              <a:rPr lang="en-US" dirty="0" err="1"/>
              <a:t>sshd_config.erb</a:t>
            </a:r>
            <a:r>
              <a:rPr lang="en-US" dirty="0"/>
              <a:t> from none to a16b11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chef generate template </a:t>
            </a:r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sshd_config</a:t>
            </a:r>
            <a:r>
              <a:rPr lang="en-US" dirty="0"/>
              <a:t> -s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sshd_config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81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</a:t>
            </a:r>
            <a:r>
              <a:rPr lang="en-US" dirty="0" err="1" smtClean="0"/>
              <a:t>ssh</a:t>
            </a:r>
            <a:r>
              <a:rPr lang="en-US" dirty="0" smtClean="0"/>
              <a:t>/recipes/</a:t>
            </a:r>
            <a:r>
              <a:rPr lang="en-US" dirty="0" err="1" smtClean="0"/>
              <a:t>server.rb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9600" dirty="0">
                <a:solidFill>
                  <a:srgbClr val="000000"/>
                </a:solidFill>
                <a:latin typeface="Monaco"/>
              </a:rPr>
              <a:t>template 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'/</a:t>
            </a:r>
            <a:r>
              <a:rPr lang="en-US" sz="9600" dirty="0" err="1">
                <a:solidFill>
                  <a:srgbClr val="4E9A06"/>
                </a:solidFill>
                <a:latin typeface="Monaco"/>
              </a:rPr>
              <a:t>etc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/</a:t>
            </a:r>
            <a:r>
              <a:rPr lang="en-US" sz="9600" dirty="0" err="1">
                <a:solidFill>
                  <a:srgbClr val="4E9A06"/>
                </a:solidFill>
                <a:latin typeface="Monaco"/>
              </a:rPr>
              <a:t>ssh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/</a:t>
            </a:r>
            <a:r>
              <a:rPr lang="en-US" sz="9600" dirty="0" err="1">
                <a:solidFill>
                  <a:srgbClr val="4E9A06"/>
                </a:solidFill>
                <a:latin typeface="Monaco"/>
              </a:rPr>
              <a:t>sshd_config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 </a:t>
            </a:r>
            <a:r>
              <a:rPr lang="en-US" sz="9600" b="1" dirty="0">
                <a:solidFill>
                  <a:srgbClr val="204A87"/>
                </a:solidFill>
                <a:latin typeface="Monaco"/>
              </a:rPr>
              <a:t>do</a:t>
            </a:r>
          </a:p>
          <a:p>
            <a:r>
              <a:rPr lang="en-US" sz="9600" dirty="0">
                <a:latin typeface="Monaco"/>
              </a:rPr>
              <a:t>  </a:t>
            </a:r>
            <a:r>
              <a:rPr lang="en-US" sz="9600" dirty="0">
                <a:solidFill>
                  <a:srgbClr val="000000"/>
                </a:solidFill>
                <a:latin typeface="Monaco"/>
              </a:rPr>
              <a:t>source 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</a:t>
            </a:r>
            <a:r>
              <a:rPr lang="en-US" sz="9600" dirty="0" err="1">
                <a:solidFill>
                  <a:srgbClr val="4E9A06"/>
                </a:solidFill>
                <a:latin typeface="Monaco"/>
              </a:rPr>
              <a:t>sshd_config.erb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</a:t>
            </a:r>
          </a:p>
          <a:p>
            <a:r>
              <a:rPr lang="en-US" sz="9600" dirty="0">
                <a:latin typeface="Monaco"/>
              </a:rPr>
              <a:t>  </a:t>
            </a:r>
            <a:r>
              <a:rPr lang="en-US" sz="9600" dirty="0">
                <a:solidFill>
                  <a:srgbClr val="000000"/>
                </a:solidFill>
                <a:latin typeface="Monaco"/>
              </a:rPr>
              <a:t>owner 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'root'</a:t>
            </a:r>
          </a:p>
          <a:p>
            <a:r>
              <a:rPr lang="en-US" sz="9600" dirty="0">
                <a:latin typeface="Monaco"/>
              </a:rPr>
              <a:t>  </a:t>
            </a:r>
            <a:r>
              <a:rPr lang="en-US" sz="9600" dirty="0">
                <a:solidFill>
                  <a:srgbClr val="000000"/>
                </a:solidFill>
                <a:latin typeface="Monaco"/>
              </a:rPr>
              <a:t>group 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'root'</a:t>
            </a:r>
          </a:p>
          <a:p>
            <a:r>
              <a:rPr lang="mr-IN" sz="9600" dirty="0">
                <a:latin typeface="Monaco"/>
              </a:rPr>
              <a:t>  </a:t>
            </a:r>
            <a:r>
              <a:rPr lang="mr-IN" sz="9600" dirty="0">
                <a:solidFill>
                  <a:srgbClr val="000000"/>
                </a:solidFill>
                <a:latin typeface="Monaco"/>
              </a:rPr>
              <a:t>mode </a:t>
            </a:r>
            <a:r>
              <a:rPr lang="mr-IN" sz="9600" dirty="0">
                <a:solidFill>
                  <a:srgbClr val="4E9A06"/>
                </a:solidFill>
                <a:latin typeface="Monaco"/>
              </a:rPr>
              <a:t>'</a:t>
            </a:r>
            <a:r>
              <a:rPr lang="mr-IN" sz="9600" dirty="0" smtClean="0">
                <a:solidFill>
                  <a:srgbClr val="4E9A06"/>
                </a:solidFill>
                <a:latin typeface="Monaco"/>
              </a:rPr>
              <a:t>0600</a:t>
            </a:r>
            <a:r>
              <a:rPr lang="en-US" sz="9600" dirty="0">
                <a:solidFill>
                  <a:srgbClr val="4E9A06"/>
                </a:solidFill>
                <a:latin typeface="Monaco"/>
              </a:rPr>
              <a:t>'</a:t>
            </a:r>
            <a:endParaRPr lang="mr-IN" sz="9600" dirty="0">
              <a:solidFill>
                <a:srgbClr val="4E9A06"/>
              </a:solidFill>
              <a:latin typeface="Monaco"/>
            </a:endParaRPr>
          </a:p>
          <a:p>
            <a:r>
              <a:rPr lang="en-US" sz="9600" b="1" dirty="0" smtClean="0">
                <a:solidFill>
                  <a:srgbClr val="204A87"/>
                </a:solidFill>
                <a:latin typeface="Monaco"/>
              </a:rPr>
              <a:t>end</a:t>
            </a:r>
            <a:endParaRPr lang="en-US" sz="9600" b="1" dirty="0">
              <a:solidFill>
                <a:srgbClr val="204A87"/>
              </a:solidFill>
              <a:latin typeface="Monaco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Recipe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55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Infrastructure policies need testing</a:t>
            </a:r>
          </a:p>
          <a:p>
            <a:pPr lvl="1"/>
            <a:r>
              <a:rPr lang="en-US" dirty="0"/>
              <a:t>↳ </a:t>
            </a:r>
            <a:r>
              <a:rPr lang="en-US" dirty="0" err="1"/>
              <a:t>Linting</a:t>
            </a:r>
            <a:endParaRPr lang="en-US" dirty="0"/>
          </a:p>
          <a:p>
            <a:pPr lvl="1"/>
            <a:r>
              <a:rPr lang="en-US" dirty="0"/>
              <a:t>↳ Static Analysis</a:t>
            </a:r>
          </a:p>
          <a:p>
            <a:pPr lvl="1"/>
            <a:r>
              <a:rPr lang="en-US" dirty="0"/>
              <a:t>↳ </a:t>
            </a:r>
            <a:r>
              <a:rPr lang="en-US" dirty="0" smtClean="0"/>
              <a:t>Unit </a:t>
            </a:r>
            <a:r>
              <a:rPr lang="en-US" dirty="0"/>
              <a:t>Testing</a:t>
            </a:r>
          </a:p>
          <a:p>
            <a:pPr lvl="1"/>
            <a:r>
              <a:rPr lang="en-US" dirty="0"/>
              <a:t>↳ Integration Testing</a:t>
            </a:r>
            <a:br>
              <a:rPr lang="en-US" dirty="0"/>
            </a:br>
            <a:r>
              <a:rPr lang="en-US" dirty="0"/>
              <a:t>↳ Compliance Testing</a:t>
            </a:r>
          </a:p>
        </p:txBody>
      </p:sp>
      <p:pic>
        <p:nvPicPr>
          <p:cNvPr id="12" name="idea.png">
            <a:hlinkClick r:id="" action="ppaction://media"/>
          </p:cNvPr>
          <p:cNvPicPr>
            <a:picLocks noGrp="1" noChangeAspect="1"/>
          </p:cNvPicPr>
          <p:nvPr>
            <p:ph type="media"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96588" y="549275"/>
            <a:ext cx="2165350" cy="216535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b="1" dirty="0"/>
              <a:t>Infrastructure as Code</a:t>
            </a:r>
            <a:r>
              <a:rPr lang="en-US" dirty="0"/>
              <a:t>" should be tested like ANY other codebase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74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Test-driven Development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Write a test, watch it fail</a:t>
            </a:r>
          </a:p>
          <a:p>
            <a:r>
              <a:rPr lang="en-US" dirty="0"/>
              <a:t>Write some code</a:t>
            </a:r>
          </a:p>
          <a:p>
            <a:r>
              <a:rPr lang="en-US" dirty="0"/>
              <a:t>Write and run more tests</a:t>
            </a:r>
          </a:p>
          <a:p>
            <a:r>
              <a:rPr lang="en-US" dirty="0"/>
              <a:t>Code review</a:t>
            </a:r>
          </a:p>
          <a:p>
            <a:r>
              <a:rPr lang="en-US" dirty="0"/>
              <a:t>Delivery pipeline to production</a:t>
            </a:r>
          </a:p>
          <a:p>
            <a:r>
              <a:rPr lang="en-US" dirty="0"/>
              <a:t>Lowered chance of production failure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8661429" y="1133364"/>
            <a:ext cx="6115911" cy="6260888"/>
            <a:chOff x="10034133" y="1752269"/>
            <a:chExt cx="6115911" cy="6260888"/>
          </a:xfrm>
        </p:grpSpPr>
        <p:sp>
          <p:nvSpPr>
            <p:cNvPr id="67" name="Shape 657"/>
            <p:cNvSpPr/>
            <p:nvPr/>
          </p:nvSpPr>
          <p:spPr>
            <a:xfrm>
              <a:off x="11263822" y="258982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829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Add a test</a:t>
              </a:r>
            </a:p>
          </p:txBody>
        </p:sp>
        <p:sp>
          <p:nvSpPr>
            <p:cNvPr id="68" name="Shape 658"/>
            <p:cNvSpPr/>
            <p:nvPr/>
          </p:nvSpPr>
          <p:spPr>
            <a:xfrm>
              <a:off x="11263822" y="3889395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829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sp>
          <p:nvSpPr>
            <p:cNvPr id="69" name="Shape 659"/>
            <p:cNvSpPr/>
            <p:nvPr/>
          </p:nvSpPr>
          <p:spPr>
            <a:xfrm>
              <a:off x="11263822" y="5188970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829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Make a little change</a:t>
              </a:r>
            </a:p>
          </p:txBody>
        </p:sp>
        <p:sp>
          <p:nvSpPr>
            <p:cNvPr id="70" name="Shape 660"/>
            <p:cNvSpPr/>
            <p:nvPr/>
          </p:nvSpPr>
          <p:spPr>
            <a:xfrm>
              <a:off x="11263822" y="648854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829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cxnSp>
          <p:nvCxnSpPr>
            <p:cNvPr id="71" name="Shape 661"/>
            <p:cNvCxnSpPr>
              <a:stCxn id="67" idx="2"/>
              <a:endCxn id="68" idx="0"/>
            </p:cNvCxnSpPr>
            <p:nvPr/>
          </p:nvCxnSpPr>
          <p:spPr>
            <a:xfrm>
              <a:off x="12602222" y="321649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2" name="Shape 662"/>
            <p:cNvCxnSpPr>
              <a:stCxn id="68" idx="2"/>
              <a:endCxn id="69" idx="0"/>
            </p:cNvCxnSpPr>
            <p:nvPr/>
          </p:nvCxnSpPr>
          <p:spPr>
            <a:xfrm>
              <a:off x="12602222" y="4516062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3" name="Shape 663"/>
            <p:cNvCxnSpPr>
              <a:stCxn id="68" idx="1"/>
              <a:endCxn id="67" idx="1"/>
            </p:cNvCxnSpPr>
            <p:nvPr/>
          </p:nvCxnSpPr>
          <p:spPr>
            <a:xfrm rot="10800000" flipH="1">
              <a:off x="11263822" y="2902997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4" name="Shape 664"/>
            <p:cNvCxnSpPr>
              <a:stCxn id="69" idx="2"/>
              <a:endCxn id="70" idx="0"/>
            </p:cNvCxnSpPr>
            <p:nvPr/>
          </p:nvCxnSpPr>
          <p:spPr>
            <a:xfrm>
              <a:off x="12602222" y="5815635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5" name="Shape 665"/>
            <p:cNvCxnSpPr>
              <a:stCxn id="70" idx="1"/>
              <a:endCxn id="69" idx="1"/>
            </p:cNvCxnSpPr>
            <p:nvPr/>
          </p:nvCxnSpPr>
          <p:spPr>
            <a:xfrm rot="10800000" flipH="1">
              <a:off x="11263822" y="5502142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6" name="Shape 666"/>
            <p:cNvCxnSpPr>
              <a:stCxn id="70" idx="3"/>
              <a:endCxn id="67" idx="3"/>
            </p:cNvCxnSpPr>
            <p:nvPr/>
          </p:nvCxnSpPr>
          <p:spPr>
            <a:xfrm rot="10800000" flipH="1">
              <a:off x="13940622" y="2903210"/>
              <a:ext cx="1067" cy="3898667"/>
            </a:xfrm>
            <a:prstGeom prst="bentConnector3">
              <a:avLst>
                <a:gd name="adj1" fmla="val 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7" name="Shape 667"/>
            <p:cNvCxnSpPr>
              <a:stCxn id="70" idx="2"/>
            </p:cNvCxnSpPr>
            <p:nvPr/>
          </p:nvCxnSpPr>
          <p:spPr>
            <a:xfrm>
              <a:off x="12602222" y="711521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78" name="Shape 668"/>
            <p:cNvSpPr/>
            <p:nvPr/>
          </p:nvSpPr>
          <p:spPr>
            <a:xfrm>
              <a:off x="12489690" y="1752269"/>
              <a:ext cx="225067" cy="225067"/>
            </a:xfrm>
            <a:prstGeom prst="ellipse">
              <a:avLst/>
            </a:prstGeom>
            <a:solidFill>
              <a:srgbClr val="435464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829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" name="Shape 669"/>
            <p:cNvCxnSpPr>
              <a:stCxn id="78" idx="4"/>
              <a:endCxn id="67" idx="0"/>
            </p:cNvCxnSpPr>
            <p:nvPr/>
          </p:nvCxnSpPr>
          <p:spPr>
            <a:xfrm>
              <a:off x="12602222" y="1977333"/>
              <a:ext cx="0" cy="6122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80" name="Shape 670"/>
            <p:cNvSpPr/>
            <p:nvPr/>
          </p:nvSpPr>
          <p:spPr>
            <a:xfrm>
              <a:off x="12489690" y="7788090"/>
              <a:ext cx="225067" cy="225067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829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671"/>
            <p:cNvSpPr txBox="1"/>
            <p:nvPr/>
          </p:nvSpPr>
          <p:spPr>
            <a:xfrm>
              <a:off x="14326044" y="6178678"/>
              <a:ext cx="1824000" cy="6234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829">
                <a:defRPr/>
              </a:pPr>
              <a:r>
                <a:rPr lang="en-US" sz="1800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829">
                <a:defRPr/>
              </a:pPr>
              <a:r>
                <a:rPr lang="en-US" sz="1400" b="1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continues]</a:t>
              </a:r>
            </a:p>
          </p:txBody>
        </p:sp>
        <p:sp>
          <p:nvSpPr>
            <p:cNvPr id="82" name="Shape 672"/>
            <p:cNvSpPr txBox="1"/>
            <p:nvPr/>
          </p:nvSpPr>
          <p:spPr>
            <a:xfrm>
              <a:off x="10034133" y="6576801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829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83" name="Shape 673"/>
            <p:cNvSpPr txBox="1"/>
            <p:nvPr/>
          </p:nvSpPr>
          <p:spPr>
            <a:xfrm>
              <a:off x="11757955" y="4613112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829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84" name="Shape 674"/>
            <p:cNvSpPr txBox="1"/>
            <p:nvPr/>
          </p:nvSpPr>
          <p:spPr>
            <a:xfrm>
              <a:off x="10034133" y="3977644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829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</p:txBody>
        </p:sp>
        <p:sp>
          <p:nvSpPr>
            <p:cNvPr id="85" name="Shape 675"/>
            <p:cNvSpPr txBox="1"/>
            <p:nvPr/>
          </p:nvSpPr>
          <p:spPr>
            <a:xfrm>
              <a:off x="12665830" y="7368665"/>
              <a:ext cx="20570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829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829">
                <a:buClr>
                  <a:srgbClr val="000000"/>
                </a:buClr>
                <a:buSzPct val="137500"/>
                <a:defRPr/>
              </a:pPr>
              <a:r>
                <a:rPr lang="en-US" sz="1400" b="1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stops]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270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change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4805" y="1293974"/>
            <a:ext cx="14220790" cy="6318933"/>
            <a:chOff x="677339" y="1894568"/>
            <a:chExt cx="14220790" cy="6318933"/>
          </a:xfrm>
        </p:grpSpPr>
        <p:pic>
          <p:nvPicPr>
            <p:cNvPr id="3" name="Shape 132" descr="kitchen_workflow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677339" y="1894568"/>
              <a:ext cx="9715499" cy="6318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Shape 1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510807" y="5908515"/>
              <a:ext cx="1833333" cy="1833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Shape 1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956682" y="3702183"/>
              <a:ext cx="2941447" cy="677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Shape 1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162917" y="2366213"/>
              <a:ext cx="2528988" cy="9527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Shape 1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067654" y="4921844"/>
              <a:ext cx="2719527" cy="44400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3213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remote workstation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authenticity of host '52.54.113.210 (52.54.113.210)' can't be established.</a:t>
            </a:r>
          </a:p>
          <a:p>
            <a:r>
              <a:rPr lang="en-US" dirty="0"/>
              <a:t>ECDSA key fingerprint is SHA256:zAtoeO29XbhRNvwg542cuh4qsKCEaX8hNIlEOCbgd3I.</a:t>
            </a:r>
          </a:p>
          <a:p>
            <a:r>
              <a:rPr lang="en-US" dirty="0"/>
              <a:t>Are you sure you want to continue connecting (yes/no)</a:t>
            </a:r>
            <a:r>
              <a:rPr lang="en-US" dirty="0" smtClean="0"/>
              <a:t>? Yes</a:t>
            </a:r>
          </a:p>
          <a:p>
            <a:r>
              <a:rPr lang="en-US" dirty="0"/>
              <a:t>Warning: Permanently added '52.54.113.210' (ECDSA) to the list of known hosts.</a:t>
            </a:r>
          </a:p>
          <a:p>
            <a:r>
              <a:rPr lang="en-US" dirty="0"/>
              <a:t>chef@52.54.113.210's password: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chef@IP_ADDRESS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60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</a:t>
            </a:r>
            <a:r>
              <a:rPr lang="en-US" dirty="0" err="1" smtClean="0"/>
              <a:t>ssh</a:t>
            </a:r>
            <a:r>
              <a:rPr lang="en-US" dirty="0" smtClean="0"/>
              <a:t>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mr-IN" sz="2800" dirty="0">
                <a:solidFill>
                  <a:srgbClr val="000000"/>
                </a:solidFill>
                <a:latin typeface="Monaco"/>
              </a:rPr>
              <a:t>---</a:t>
            </a:r>
          </a:p>
          <a:p>
            <a:r>
              <a:rPr lang="en-US" sz="2800" dirty="0">
                <a:solidFill>
                  <a:srgbClr val="000000"/>
                </a:solidFill>
                <a:latin typeface="Monaco"/>
              </a:rPr>
              <a:t>driver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:</a:t>
            </a:r>
          </a:p>
          <a:p>
            <a:r>
              <a:rPr lang="en-US" sz="2800" dirty="0">
                <a:latin typeface="Monaco"/>
              </a:rPr>
              <a:t>  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name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: vagrant</a:t>
            </a:r>
          </a:p>
          <a:p>
            <a:r>
              <a:rPr lang="en-US" sz="2800" dirty="0">
                <a:latin typeface="Monaco"/>
              </a:rPr>
              <a:t>  </a:t>
            </a:r>
            <a:r>
              <a:rPr lang="en-US" sz="2800" dirty="0">
                <a:solidFill>
                  <a:srgbClr val="000000"/>
                </a:solidFill>
                <a:latin typeface="Monaco"/>
              </a:rPr>
              <a:t>name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: </a:t>
            </a:r>
            <a:r>
              <a:rPr lang="en-US" sz="2800" b="1" dirty="0" err="1" smtClean="0">
                <a:solidFill>
                  <a:srgbClr val="000000"/>
                </a:solidFill>
                <a:latin typeface="Monaco"/>
              </a:rPr>
              <a:t>docker</a:t>
            </a:r>
            <a:endParaRPr lang="en-US" sz="2800" b="1" dirty="0" smtClean="0">
              <a:solidFill>
                <a:srgbClr val="000000"/>
              </a:solidFill>
              <a:latin typeface="Monaco"/>
            </a:endParaRPr>
          </a:p>
          <a:p>
            <a:endParaRPr lang="en-US" sz="2800" b="1" dirty="0">
              <a:solidFill>
                <a:srgbClr val="000000"/>
              </a:solidFill>
              <a:latin typeface="Monaco"/>
            </a:endParaRPr>
          </a:p>
          <a:p>
            <a:r>
              <a:rPr lang="en-US" sz="2800" b="1" dirty="0" smtClean="0">
                <a:solidFill>
                  <a:srgbClr val="000000"/>
                </a:solidFill>
                <a:latin typeface="Monaco"/>
              </a:rPr>
              <a:t>...</a:t>
            </a:r>
            <a:endParaRPr lang="en-US" sz="2800" b="1" dirty="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 </a:t>
            </a:r>
            <a:r>
              <a:rPr lang="en-US" dirty="0" smtClean="0"/>
              <a:t>Configuration (1 of 3)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00628" y="3085359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3600" dirty="0" smtClean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95340" y="3584748"/>
            <a:ext cx="13825462" cy="411480"/>
          </a:xfrm>
          <a:prstGeom prst="rect">
            <a:avLst/>
          </a:prstGeom>
          <a:solidFill>
            <a:srgbClr val="008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3600" dirty="0" smtClean="0">
                <a:solidFill>
                  <a:prstClr val="black"/>
                </a:solidFill>
                <a:latin typeface="Consolas"/>
                <a:cs typeface="Consola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30912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</a:t>
            </a:r>
            <a:r>
              <a:rPr lang="en-US" dirty="0" err="1" smtClean="0"/>
              <a:t>ssh</a:t>
            </a:r>
            <a:r>
              <a:rPr lang="en-US" dirty="0" smtClean="0"/>
              <a:t>/.</a:t>
            </a:r>
            <a:r>
              <a:rPr lang="en-US" smtClean="0"/>
              <a:t>kitchen.yml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rgbClr val="000000"/>
                </a:solidFill>
                <a:latin typeface="Monaco"/>
              </a:rPr>
              <a:t>.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.</a:t>
            </a:r>
            <a:r>
              <a:rPr lang="en-US" sz="2800" b="1" dirty="0" smtClean="0">
                <a:solidFill>
                  <a:srgbClr val="000000"/>
                </a:solidFill>
                <a:latin typeface="Monaco"/>
              </a:rPr>
              <a:t>.</a:t>
            </a:r>
          </a:p>
          <a:p>
            <a:endParaRPr lang="en-US" sz="2800" b="1" dirty="0">
              <a:solidFill>
                <a:srgbClr val="000000"/>
              </a:solidFill>
              <a:latin typeface="Monaco"/>
            </a:endParaRPr>
          </a:p>
          <a:p>
            <a:r>
              <a:rPr lang="en-US" sz="2800" dirty="0" smtClean="0">
                <a:solidFill>
                  <a:srgbClr val="000000"/>
                </a:solidFill>
                <a:latin typeface="Monaco"/>
              </a:rPr>
              <a:t>platforms</a:t>
            </a:r>
            <a:r>
              <a:rPr lang="en-US" sz="2800" b="1" dirty="0">
                <a:solidFill>
                  <a:srgbClr val="000000"/>
                </a:solidFill>
                <a:latin typeface="Monaco"/>
              </a:rPr>
              <a:t>:</a:t>
            </a:r>
          </a:p>
          <a:p>
            <a:r>
              <a:rPr lang="mr-IN" sz="2800" dirty="0">
                <a:latin typeface="Monaco"/>
              </a:rPr>
              <a:t>  </a:t>
            </a:r>
            <a:r>
              <a:rPr lang="mr-IN" sz="2800" b="1" dirty="0">
                <a:solidFill>
                  <a:srgbClr val="000000"/>
                </a:solidFill>
                <a:latin typeface="Monaco"/>
              </a:rPr>
              <a:t>- name: ubuntu-16.04</a:t>
            </a:r>
          </a:p>
          <a:p>
            <a:r>
              <a:rPr lang="mr-IN" sz="2800" dirty="0">
                <a:latin typeface="Monaco"/>
              </a:rPr>
              <a:t>  </a:t>
            </a:r>
            <a:r>
              <a:rPr lang="mr-IN" sz="2800" b="1" dirty="0">
                <a:solidFill>
                  <a:srgbClr val="000000"/>
                </a:solidFill>
                <a:latin typeface="Monaco"/>
              </a:rPr>
              <a:t>- name: centos-7.2</a:t>
            </a:r>
          </a:p>
          <a:p>
            <a:r>
              <a:rPr lang="mr-IN" sz="2800" dirty="0">
                <a:latin typeface="Monaco"/>
              </a:rPr>
              <a:t>  </a:t>
            </a:r>
            <a:r>
              <a:rPr lang="mr-IN" sz="2800" b="1" dirty="0">
                <a:solidFill>
                  <a:srgbClr val="000000"/>
                </a:solidFill>
                <a:latin typeface="Monaco"/>
              </a:rPr>
              <a:t>- name: centos-</a:t>
            </a:r>
            <a:r>
              <a:rPr lang="mr-IN" sz="2800" b="1" dirty="0" smtClean="0">
                <a:solidFill>
                  <a:srgbClr val="000000"/>
                </a:solidFill>
                <a:latin typeface="Monaco"/>
              </a:rPr>
              <a:t>7.3</a:t>
            </a:r>
          </a:p>
          <a:p>
            <a:endParaRPr lang="en-US" sz="2800" b="1" dirty="0" smtClean="0">
              <a:solidFill>
                <a:srgbClr val="000000"/>
              </a:solidFill>
              <a:latin typeface="Monaco"/>
            </a:endParaRPr>
          </a:p>
          <a:p>
            <a:r>
              <a:rPr lang="en-US" sz="2800" b="1" dirty="0" smtClean="0">
                <a:solidFill>
                  <a:srgbClr val="000000"/>
                </a:solidFill>
                <a:latin typeface="Monaco"/>
              </a:rPr>
              <a:t>...</a:t>
            </a:r>
            <a:endParaRPr lang="en-US" sz="2800" b="1" dirty="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 </a:t>
            </a:r>
            <a:r>
              <a:rPr lang="en-US" dirty="0" smtClean="0"/>
              <a:t>Configuration (2 of 3)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00628" y="4112686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3600" dirty="0" smtClean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95340" y="4614732"/>
            <a:ext cx="13825462" cy="411480"/>
          </a:xfrm>
          <a:prstGeom prst="rect">
            <a:avLst/>
          </a:prstGeom>
          <a:solidFill>
            <a:srgbClr val="008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3600" dirty="0" smtClean="0">
                <a:solidFill>
                  <a:prstClr val="black"/>
                </a:solidFill>
                <a:latin typeface="Consolas"/>
                <a:cs typeface="Consolas"/>
              </a:rPr>
              <a:t>+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95340" y="3592368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3600" dirty="0" smtClean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65420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195337" y="3954226"/>
            <a:ext cx="13825462" cy="411480"/>
          </a:xfrm>
          <a:prstGeom prst="rect">
            <a:avLst/>
          </a:prstGeom>
          <a:solidFill>
            <a:srgbClr val="008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3600" dirty="0" smtClean="0">
                <a:solidFill>
                  <a:prstClr val="black"/>
                </a:solidFill>
                <a:latin typeface="Consolas"/>
                <a:cs typeface="Consolas"/>
              </a:rPr>
              <a:t>+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~/cookbooks/</a:t>
            </a:r>
            <a:r>
              <a:rPr lang="en-US" dirty="0" err="1" smtClean="0"/>
              <a:t>ssh</a:t>
            </a:r>
            <a:r>
              <a:rPr lang="en-US" dirty="0" smtClean="0"/>
              <a:t>/.</a:t>
            </a:r>
            <a:r>
              <a:rPr lang="en-US" smtClean="0"/>
              <a:t>kitchen.yml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suites</a:t>
            </a:r>
            <a:r>
              <a:rPr lang="en-US" sz="2400" b="1" dirty="0" smtClean="0"/>
              <a:t>:</a:t>
            </a:r>
          </a:p>
          <a:p>
            <a:r>
              <a:rPr lang="en-US" sz="2400" dirty="0" smtClean="0"/>
              <a:t>  </a:t>
            </a:r>
            <a:r>
              <a:rPr lang="en-US" sz="2400" b="1" dirty="0" smtClean="0"/>
              <a:t>- name: default</a:t>
            </a:r>
          </a:p>
          <a:p>
            <a:r>
              <a:rPr lang="en-US" sz="2400" dirty="0" smtClean="0"/>
              <a:t>  </a:t>
            </a:r>
            <a:r>
              <a:rPr lang="en-US" sz="2400" b="1" dirty="0" smtClean="0"/>
              <a:t>- name: server</a:t>
            </a:r>
          </a:p>
          <a:p>
            <a:r>
              <a:rPr lang="mr-IN" sz="2400" dirty="0" smtClean="0"/>
              <a:t>    run_list</a:t>
            </a:r>
            <a:r>
              <a:rPr lang="mr-IN" sz="2400" b="1" dirty="0" smtClean="0"/>
              <a:t>:</a:t>
            </a:r>
          </a:p>
          <a:p>
            <a:r>
              <a:rPr lang="en-US" sz="2400" dirty="0" smtClean="0"/>
              <a:t>      </a:t>
            </a:r>
            <a:r>
              <a:rPr lang="en-US" sz="2400" b="1" dirty="0" smtClean="0"/>
              <a:t>- recipe[</a:t>
            </a:r>
            <a:r>
              <a:rPr lang="en-US" sz="2400" b="1" dirty="0" err="1" smtClean="0"/>
              <a:t>ssh</a:t>
            </a:r>
            <a:r>
              <a:rPr lang="en-US" sz="2400" b="1" dirty="0" smtClean="0"/>
              <a:t>::default]</a:t>
            </a:r>
          </a:p>
          <a:p>
            <a:r>
              <a:rPr lang="en-US" sz="2400" dirty="0" smtClean="0"/>
              <a:t>      </a:t>
            </a:r>
            <a:r>
              <a:rPr lang="en-US" sz="2400" b="1" dirty="0" smtClean="0"/>
              <a:t>- recipe[</a:t>
            </a:r>
            <a:r>
              <a:rPr lang="en-US" sz="2400" b="1" dirty="0" err="1" smtClean="0"/>
              <a:t>ssh</a:t>
            </a:r>
            <a:r>
              <a:rPr lang="en-US" sz="2400" b="1" dirty="0" smtClean="0"/>
              <a:t>::server]</a:t>
            </a:r>
          </a:p>
          <a:p>
            <a:r>
              <a:rPr lang="en-US" sz="2400" dirty="0" smtClean="0"/>
              <a:t>    verifier</a:t>
            </a:r>
            <a:r>
              <a:rPr lang="en-US" sz="2400" b="1" dirty="0" smtClean="0"/>
              <a:t>:</a:t>
            </a:r>
          </a:p>
          <a:p>
            <a:r>
              <a:rPr lang="en-US" sz="2400" dirty="0" smtClean="0"/>
              <a:t>      </a:t>
            </a:r>
            <a:r>
              <a:rPr lang="en-US" sz="2400" dirty="0" err="1" smtClean="0"/>
              <a:t>inspec_tests</a:t>
            </a:r>
            <a:r>
              <a:rPr lang="en-US" sz="2400" b="1" dirty="0" smtClean="0"/>
              <a:t>:</a:t>
            </a:r>
          </a:p>
          <a:p>
            <a:r>
              <a:rPr lang="en-US" sz="2400" dirty="0" smtClean="0"/>
              <a:t>        </a:t>
            </a:r>
            <a:r>
              <a:rPr lang="en-US" sz="2400" b="1" dirty="0" smtClean="0"/>
              <a:t>- test/smoke/default</a:t>
            </a:r>
          </a:p>
          <a:p>
            <a:r>
              <a:rPr lang="en-US" sz="2400" dirty="0" smtClean="0"/>
              <a:t>        </a:t>
            </a:r>
            <a:r>
              <a:rPr lang="en-US" sz="2400" b="1" dirty="0" smtClean="0"/>
              <a:t>- test/smoke/default/</a:t>
            </a:r>
            <a:r>
              <a:rPr lang="en-US" sz="2400" b="1" dirty="0" err="1" smtClean="0"/>
              <a:t>server.rb</a:t>
            </a:r>
            <a:endParaRPr lang="en-US" sz="2400" b="1" dirty="0" smtClean="0"/>
          </a:p>
          <a:p>
            <a:r>
              <a:rPr lang="en-US" sz="2400" dirty="0" smtClean="0"/>
              <a:t>    attributes</a:t>
            </a:r>
            <a:r>
              <a:rPr lang="en-US" sz="2400" b="1" dirty="0" smtClean="0"/>
              <a:t>:</a:t>
            </a:r>
            <a:endParaRPr lang="en-US" sz="2400" b="1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 </a:t>
            </a:r>
            <a:r>
              <a:rPr lang="en-US" dirty="0" smtClean="0"/>
              <a:t>Configuration (3 of 3)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195337" y="2768264"/>
            <a:ext cx="13825462" cy="411480"/>
          </a:xfrm>
          <a:prstGeom prst="rect">
            <a:avLst/>
          </a:prstGeom>
          <a:solidFill>
            <a:srgbClr val="008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3600" dirty="0" smtClean="0">
                <a:solidFill>
                  <a:prstClr val="black"/>
                </a:solidFill>
                <a:latin typeface="Consolas"/>
                <a:cs typeface="Consolas"/>
              </a:rPr>
              <a:t>+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95337" y="2348974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3600" dirty="0" smtClean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95337" y="3536508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3600" dirty="0" smtClean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95340" y="5531608"/>
            <a:ext cx="13825462" cy="411480"/>
          </a:xfrm>
          <a:prstGeom prst="rect">
            <a:avLst/>
          </a:prstGeom>
          <a:solidFill>
            <a:srgbClr val="008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3600" dirty="0" smtClean="0">
                <a:solidFill>
                  <a:prstClr val="black"/>
                </a:solidFill>
                <a:latin typeface="Consolas"/>
                <a:cs typeface="Consolas"/>
              </a:rPr>
              <a:t>+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95340" y="5113890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3600" dirty="0" smtClean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55668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</a:t>
            </a:r>
            <a:r>
              <a:rPr lang="en-US" dirty="0" smtClean="0"/>
              <a:t>cookbook’s </a:t>
            </a:r>
            <a:r>
              <a:rPr lang="en-US" dirty="0" smtClean="0"/>
              <a:t>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cd ~/</a:t>
            </a:r>
            <a:r>
              <a:rPr lang="en-US" dirty="0" smtClean="0"/>
              <a:t>cookbooks/</a:t>
            </a:r>
            <a:r>
              <a:rPr lang="en-US" dirty="0" err="1" smtClean="0"/>
              <a:t>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4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the kitchens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100" dirty="0"/>
              <a:t>Instance          Driver  </a:t>
            </a:r>
            <a:r>
              <a:rPr lang="en-US" sz="2100" dirty="0" err="1"/>
              <a:t>Provisioner</a:t>
            </a:r>
            <a:r>
              <a:rPr lang="en-US" sz="2100" dirty="0"/>
              <a:t>  Verifier  Transport  Last Action    Last Error</a:t>
            </a:r>
          </a:p>
          <a:p>
            <a:r>
              <a:rPr lang="en-US" sz="2100" dirty="0"/>
              <a:t>server-centos-73  </a:t>
            </a:r>
            <a:r>
              <a:rPr lang="en-US" sz="2100" dirty="0" err="1"/>
              <a:t>Docker</a:t>
            </a:r>
            <a:r>
              <a:rPr lang="en-US" sz="2100" dirty="0"/>
              <a:t>  </a:t>
            </a:r>
            <a:r>
              <a:rPr lang="en-US" sz="2100" dirty="0" err="1"/>
              <a:t>ChefZero</a:t>
            </a:r>
            <a:r>
              <a:rPr lang="en-US" sz="2100" dirty="0"/>
              <a:t>     </a:t>
            </a:r>
            <a:r>
              <a:rPr lang="en-US" sz="2100" dirty="0" err="1"/>
              <a:t>Inspec</a:t>
            </a:r>
            <a:r>
              <a:rPr lang="en-US" sz="2100" dirty="0"/>
              <a:t>    </a:t>
            </a:r>
            <a:r>
              <a:rPr lang="en-US" sz="2100" dirty="0" err="1"/>
              <a:t>Ssh</a:t>
            </a:r>
            <a:r>
              <a:rPr lang="en-US" sz="2100" dirty="0"/>
              <a:t>        &lt;Not Created&gt;  &lt;None&gt;</a:t>
            </a:r>
          </a:p>
          <a:p>
            <a:endParaRPr lang="en-US" sz="21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4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-----&gt; Starting Kitchen (v1.15.0)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Creating &lt;server-centos-73&gt;...</a:t>
            </a:r>
          </a:p>
          <a:p>
            <a:r>
              <a:rPr lang="en-US" dirty="0"/>
              <a:t>       Sending build context to </a:t>
            </a:r>
            <a:r>
              <a:rPr lang="en-US" dirty="0" err="1"/>
              <a:t>Docker</a:t>
            </a:r>
            <a:r>
              <a:rPr lang="en-US" dirty="0"/>
              <a:t> daemon 227.8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       Sending build context to </a:t>
            </a:r>
            <a:r>
              <a:rPr lang="en-US" dirty="0" err="1"/>
              <a:t>Docker</a:t>
            </a:r>
            <a:r>
              <a:rPr lang="en-US" dirty="0"/>
              <a:t> daemon</a:t>
            </a:r>
          </a:p>
          <a:p>
            <a:r>
              <a:rPr lang="en-US" dirty="0"/>
              <a:t>       Step 0 : FROM centos:centos7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Running handlers:</a:t>
            </a:r>
          </a:p>
          <a:p>
            <a:r>
              <a:rPr lang="en-US" dirty="0"/>
              <a:t>[2017-03-12T02:26:16+00:00] INFO: Running report handlers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[2017-03-12T02:26:16+00:00] INFO: Report handlers complete</a:t>
            </a:r>
          </a:p>
          <a:p>
            <a:r>
              <a:rPr lang="en-US" dirty="0"/>
              <a:t>Chef Client finished, 1/1 resources updated in 01 seconds</a:t>
            </a:r>
          </a:p>
          <a:p>
            <a:r>
              <a:rPr lang="en-US" dirty="0"/>
              <a:t>Finished converging &lt;server-centos-73&gt; (0m23.54s).</a:t>
            </a:r>
          </a:p>
          <a:p>
            <a:r>
              <a:rPr lang="en-US" dirty="0"/>
              <a:t>-----&gt; Kitchen is finished. (1m0.39s)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80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Test-driven Development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4737050" y="984356"/>
            <a:ext cx="6115911" cy="6260888"/>
            <a:chOff x="10034133" y="1752269"/>
            <a:chExt cx="6115911" cy="6260888"/>
          </a:xfrm>
        </p:grpSpPr>
        <p:sp>
          <p:nvSpPr>
            <p:cNvPr id="67" name="Shape 657"/>
            <p:cNvSpPr/>
            <p:nvPr/>
          </p:nvSpPr>
          <p:spPr>
            <a:xfrm>
              <a:off x="11263822" y="258982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829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Add a test</a:t>
              </a:r>
            </a:p>
          </p:txBody>
        </p:sp>
        <p:sp>
          <p:nvSpPr>
            <p:cNvPr id="68" name="Shape 658"/>
            <p:cNvSpPr/>
            <p:nvPr/>
          </p:nvSpPr>
          <p:spPr>
            <a:xfrm>
              <a:off x="11263822" y="3889395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829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sp>
          <p:nvSpPr>
            <p:cNvPr id="69" name="Shape 659"/>
            <p:cNvSpPr/>
            <p:nvPr/>
          </p:nvSpPr>
          <p:spPr>
            <a:xfrm>
              <a:off x="11263822" y="5188970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829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Make a little change</a:t>
              </a:r>
            </a:p>
          </p:txBody>
        </p:sp>
        <p:sp>
          <p:nvSpPr>
            <p:cNvPr id="70" name="Shape 660"/>
            <p:cNvSpPr/>
            <p:nvPr/>
          </p:nvSpPr>
          <p:spPr>
            <a:xfrm>
              <a:off x="11263822" y="648854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829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cxnSp>
          <p:nvCxnSpPr>
            <p:cNvPr id="71" name="Shape 661"/>
            <p:cNvCxnSpPr>
              <a:stCxn id="67" idx="2"/>
              <a:endCxn id="68" idx="0"/>
            </p:cNvCxnSpPr>
            <p:nvPr/>
          </p:nvCxnSpPr>
          <p:spPr>
            <a:xfrm>
              <a:off x="12602222" y="321649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2" name="Shape 662"/>
            <p:cNvCxnSpPr>
              <a:stCxn id="68" idx="2"/>
              <a:endCxn id="69" idx="0"/>
            </p:cNvCxnSpPr>
            <p:nvPr/>
          </p:nvCxnSpPr>
          <p:spPr>
            <a:xfrm>
              <a:off x="12602222" y="4516062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3" name="Shape 663"/>
            <p:cNvCxnSpPr>
              <a:stCxn id="68" idx="1"/>
              <a:endCxn id="67" idx="1"/>
            </p:cNvCxnSpPr>
            <p:nvPr/>
          </p:nvCxnSpPr>
          <p:spPr>
            <a:xfrm rot="10800000" flipH="1">
              <a:off x="11263822" y="2902997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4" name="Shape 664"/>
            <p:cNvCxnSpPr>
              <a:stCxn id="69" idx="2"/>
              <a:endCxn id="70" idx="0"/>
            </p:cNvCxnSpPr>
            <p:nvPr/>
          </p:nvCxnSpPr>
          <p:spPr>
            <a:xfrm>
              <a:off x="12602222" y="5815635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5" name="Shape 665"/>
            <p:cNvCxnSpPr>
              <a:stCxn id="70" idx="1"/>
              <a:endCxn id="69" idx="1"/>
            </p:cNvCxnSpPr>
            <p:nvPr/>
          </p:nvCxnSpPr>
          <p:spPr>
            <a:xfrm rot="10800000" flipH="1">
              <a:off x="11263822" y="5502142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6" name="Shape 666"/>
            <p:cNvCxnSpPr>
              <a:stCxn id="70" idx="3"/>
              <a:endCxn id="67" idx="3"/>
            </p:cNvCxnSpPr>
            <p:nvPr/>
          </p:nvCxnSpPr>
          <p:spPr>
            <a:xfrm rot="10800000" flipH="1">
              <a:off x="13940622" y="2903210"/>
              <a:ext cx="1067" cy="3898667"/>
            </a:xfrm>
            <a:prstGeom prst="bentConnector3">
              <a:avLst>
                <a:gd name="adj1" fmla="val 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77" name="Shape 667"/>
            <p:cNvCxnSpPr>
              <a:stCxn id="70" idx="2"/>
            </p:cNvCxnSpPr>
            <p:nvPr/>
          </p:nvCxnSpPr>
          <p:spPr>
            <a:xfrm>
              <a:off x="12602222" y="711521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78" name="Shape 668"/>
            <p:cNvSpPr/>
            <p:nvPr/>
          </p:nvSpPr>
          <p:spPr>
            <a:xfrm>
              <a:off x="12489690" y="1752269"/>
              <a:ext cx="225067" cy="225067"/>
            </a:xfrm>
            <a:prstGeom prst="ellipse">
              <a:avLst/>
            </a:prstGeom>
            <a:solidFill>
              <a:srgbClr val="435464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829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9" name="Shape 669"/>
            <p:cNvCxnSpPr>
              <a:stCxn id="78" idx="4"/>
              <a:endCxn id="67" idx="0"/>
            </p:cNvCxnSpPr>
            <p:nvPr/>
          </p:nvCxnSpPr>
          <p:spPr>
            <a:xfrm>
              <a:off x="12602222" y="1977333"/>
              <a:ext cx="0" cy="6122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80" name="Shape 670"/>
            <p:cNvSpPr/>
            <p:nvPr/>
          </p:nvSpPr>
          <p:spPr>
            <a:xfrm>
              <a:off x="12489690" y="7788090"/>
              <a:ext cx="225067" cy="225067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829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Shape 671"/>
            <p:cNvSpPr txBox="1"/>
            <p:nvPr/>
          </p:nvSpPr>
          <p:spPr>
            <a:xfrm>
              <a:off x="14326044" y="6178678"/>
              <a:ext cx="1824000" cy="6234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829">
                <a:defRPr/>
              </a:pPr>
              <a:r>
                <a:rPr lang="en-US" sz="1800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829">
                <a:defRPr/>
              </a:pPr>
              <a:r>
                <a:rPr lang="en-US" sz="1400" b="1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continues]</a:t>
              </a:r>
            </a:p>
          </p:txBody>
        </p:sp>
        <p:sp>
          <p:nvSpPr>
            <p:cNvPr id="82" name="Shape 672"/>
            <p:cNvSpPr txBox="1"/>
            <p:nvPr/>
          </p:nvSpPr>
          <p:spPr>
            <a:xfrm>
              <a:off x="10034133" y="6576801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829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83" name="Shape 673"/>
            <p:cNvSpPr txBox="1"/>
            <p:nvPr/>
          </p:nvSpPr>
          <p:spPr>
            <a:xfrm>
              <a:off x="11757955" y="4613112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829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84" name="Shape 674"/>
            <p:cNvSpPr txBox="1"/>
            <p:nvPr/>
          </p:nvSpPr>
          <p:spPr>
            <a:xfrm>
              <a:off x="10034133" y="3977644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829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</p:txBody>
        </p:sp>
        <p:sp>
          <p:nvSpPr>
            <p:cNvPr id="85" name="Shape 675"/>
            <p:cNvSpPr txBox="1"/>
            <p:nvPr/>
          </p:nvSpPr>
          <p:spPr>
            <a:xfrm>
              <a:off x="12665830" y="7368665"/>
              <a:ext cx="20570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829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829">
                <a:buClr>
                  <a:srgbClr val="000000"/>
                </a:buClr>
                <a:buSzPct val="137500"/>
                <a:defRPr/>
              </a:pPr>
              <a:r>
                <a:rPr lang="en-US" sz="1400" b="1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stops]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862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Smoke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cp</a:t>
            </a:r>
            <a:r>
              <a:rPr lang="en-US" dirty="0"/>
              <a:t> </a:t>
            </a:r>
            <a:r>
              <a:rPr lang="en-US" dirty="0" smtClean="0"/>
              <a:t>~/profiles</a:t>
            </a:r>
            <a:r>
              <a:rPr lang="en-US" dirty="0"/>
              <a:t>/</a:t>
            </a:r>
            <a:r>
              <a:rPr lang="en-US" dirty="0" err="1"/>
              <a:t>ssh</a:t>
            </a:r>
            <a:r>
              <a:rPr lang="en-US" dirty="0"/>
              <a:t>/controls/</a:t>
            </a:r>
            <a:r>
              <a:rPr lang="en-US" dirty="0" err="1"/>
              <a:t>ssh.rb</a:t>
            </a:r>
            <a:r>
              <a:rPr lang="en-US" dirty="0"/>
              <a:t> </a:t>
            </a:r>
            <a:r>
              <a:rPr lang="en-US" dirty="0" smtClean="0"/>
              <a:t>~/cookbooks</a:t>
            </a:r>
            <a:r>
              <a:rPr lang="en-US" dirty="0"/>
              <a:t>/</a:t>
            </a:r>
            <a:r>
              <a:rPr lang="en-US" dirty="0" err="1"/>
              <a:t>ssh</a:t>
            </a:r>
            <a:r>
              <a:rPr lang="en-US" dirty="0"/>
              <a:t>/test/smoke/default/</a:t>
            </a:r>
            <a:r>
              <a:rPr lang="en-US" dirty="0" err="1"/>
              <a:t>server.rb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40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-----&gt; Verifying &lt;server-centos-73&gt;...</a:t>
            </a:r>
          </a:p>
          <a:p>
            <a:r>
              <a:rPr lang="en-US" dirty="0"/>
              <a:t>       Loaded</a:t>
            </a:r>
          </a:p>
          <a:p>
            <a:endParaRPr lang="en-US" dirty="0"/>
          </a:p>
          <a:p>
            <a:r>
              <a:rPr lang="en-US" dirty="0"/>
              <a:t>Target:  </a:t>
            </a:r>
            <a:r>
              <a:rPr lang="en-US" dirty="0" err="1"/>
              <a:t>ssh</a:t>
            </a:r>
            <a:r>
              <a:rPr lang="en-US" dirty="0"/>
              <a:t>://kitchen@localhost:32771</a:t>
            </a:r>
          </a:p>
          <a:p>
            <a:endParaRPr lang="en-US" dirty="0"/>
          </a:p>
          <a:p>
            <a:r>
              <a:rPr lang="en-US" dirty="0"/>
              <a:t>  ×  sshd-1.0: SSH Version 2 (</a:t>
            </a:r>
          </a:p>
          <a:p>
            <a:r>
              <a:rPr lang="en-US" dirty="0"/>
              <a:t>     expected: 2</a:t>
            </a:r>
          </a:p>
          <a:p>
            <a:r>
              <a:rPr lang="en-US" dirty="0"/>
              <a:t>          got:</a:t>
            </a:r>
          </a:p>
          <a:p>
            <a:endParaRPr lang="en-US" dirty="0"/>
          </a:p>
          <a:p>
            <a:r>
              <a:rPr lang="en-US" dirty="0"/>
              <a:t>     (compared using `</a:t>
            </a:r>
            <a:r>
              <a:rPr lang="en-US" dirty="0" err="1"/>
              <a:t>cmp</a:t>
            </a:r>
            <a:r>
              <a:rPr lang="en-US" dirty="0"/>
              <a:t>` matcher)</a:t>
            </a:r>
          </a:p>
          <a:p>
            <a:r>
              <a:rPr lang="en-US" dirty="0"/>
              <a:t>     )</a:t>
            </a:r>
          </a:p>
          <a:p>
            <a:r>
              <a:rPr lang="en-US" dirty="0"/>
              <a:t>     ×  SSH Configuration Protocol should </a:t>
            </a:r>
            <a:r>
              <a:rPr lang="en-US" dirty="0" err="1"/>
              <a:t>cmp</a:t>
            </a:r>
            <a:r>
              <a:rPr lang="en-US" dirty="0"/>
              <a:t> == 2</a:t>
            </a:r>
          </a:p>
          <a:p>
            <a:endParaRPr lang="en-US" dirty="0"/>
          </a:p>
          <a:p>
            <a:r>
              <a:rPr lang="en-US" dirty="0"/>
              <a:t>     expected: 2</a:t>
            </a:r>
          </a:p>
          <a:p>
            <a:r>
              <a:rPr lang="en-US" dirty="0"/>
              <a:t>          got:</a:t>
            </a:r>
          </a:p>
          <a:p>
            <a:endParaRPr lang="en-US" dirty="0"/>
          </a:p>
          <a:p>
            <a:r>
              <a:rPr lang="en-US" dirty="0"/>
              <a:t>     (compared using `</a:t>
            </a:r>
            <a:r>
              <a:rPr lang="en-US" dirty="0" err="1"/>
              <a:t>cmp</a:t>
            </a:r>
            <a:r>
              <a:rPr lang="en-US" dirty="0"/>
              <a:t>` matcher)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Profile Summary: 0 successful, 1 failures, 0 skipped</a:t>
            </a:r>
          </a:p>
          <a:p>
            <a:r>
              <a:rPr lang="en-US" dirty="0"/>
              <a:t>Test Summary: 0 successful, 1 failures, 0 skipped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0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Test-driven Development</a:t>
            </a:r>
            <a:endParaRPr lang="en-US" dirty="0"/>
          </a:p>
        </p:txBody>
      </p:sp>
      <p:sp>
        <p:nvSpPr>
          <p:cNvPr id="25" name="Shape 657"/>
          <p:cNvSpPr/>
          <p:nvPr/>
        </p:nvSpPr>
        <p:spPr>
          <a:xfrm>
            <a:off x="5966739" y="1821909"/>
            <a:ext cx="2676800" cy="626667"/>
          </a:xfrm>
          <a:prstGeom prst="rect">
            <a:avLst/>
          </a:prstGeom>
          <a:solidFill>
            <a:srgbClr val="E4E6E7"/>
          </a:solidFill>
          <a:ln>
            <a:solidFill>
              <a:schemeClr val="accent1"/>
            </a:solidFill>
          </a:ln>
        </p:spPr>
        <p:txBody>
          <a:bodyPr lIns="162489" tIns="162489" rIns="162489" bIns="162489" anchor="ctr" anchorCtr="0">
            <a:noAutofit/>
          </a:bodyPr>
          <a:lstStyle/>
          <a:p>
            <a:pPr algn="ctr" defTabSz="1624829">
              <a:defRPr/>
            </a:pPr>
            <a:r>
              <a:rPr lang="en-US" sz="1800" kern="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Add a test</a:t>
            </a:r>
          </a:p>
        </p:txBody>
      </p:sp>
      <p:sp>
        <p:nvSpPr>
          <p:cNvPr id="26" name="Shape 658"/>
          <p:cNvSpPr/>
          <p:nvPr/>
        </p:nvSpPr>
        <p:spPr>
          <a:xfrm>
            <a:off x="5966739" y="3121482"/>
            <a:ext cx="2676800" cy="626667"/>
          </a:xfrm>
          <a:prstGeom prst="rect">
            <a:avLst/>
          </a:prstGeom>
          <a:solidFill>
            <a:srgbClr val="E4E6E7"/>
          </a:solidFill>
          <a:ln>
            <a:solidFill>
              <a:schemeClr val="accent1"/>
            </a:solidFill>
          </a:ln>
        </p:spPr>
        <p:txBody>
          <a:bodyPr lIns="162489" tIns="162489" rIns="162489" bIns="162489" anchor="ctr" anchorCtr="0">
            <a:noAutofit/>
          </a:bodyPr>
          <a:lstStyle/>
          <a:p>
            <a:pPr algn="ctr" defTabSz="1624829">
              <a:defRPr/>
            </a:pPr>
            <a:r>
              <a:rPr lang="en-US" sz="1800" kern="0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Run the tests</a:t>
            </a:r>
          </a:p>
        </p:txBody>
      </p:sp>
      <p:sp>
        <p:nvSpPr>
          <p:cNvPr id="27" name="Shape 659"/>
          <p:cNvSpPr/>
          <p:nvPr/>
        </p:nvSpPr>
        <p:spPr>
          <a:xfrm>
            <a:off x="5966739" y="4421057"/>
            <a:ext cx="2676800" cy="626667"/>
          </a:xfrm>
          <a:prstGeom prst="rect">
            <a:avLst/>
          </a:prstGeom>
          <a:solidFill>
            <a:srgbClr val="E4E6E7"/>
          </a:solidFill>
          <a:ln>
            <a:solidFill>
              <a:schemeClr val="accent1"/>
            </a:solidFill>
          </a:ln>
        </p:spPr>
        <p:txBody>
          <a:bodyPr lIns="162489" tIns="162489" rIns="162489" bIns="162489" anchor="ctr" anchorCtr="0">
            <a:noAutofit/>
          </a:bodyPr>
          <a:lstStyle/>
          <a:p>
            <a:pPr algn="ctr" defTabSz="1624829">
              <a:defRPr/>
            </a:pPr>
            <a:r>
              <a:rPr lang="en-US" sz="1800" kern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Make a little change</a:t>
            </a:r>
          </a:p>
        </p:txBody>
      </p:sp>
      <p:cxnSp>
        <p:nvCxnSpPr>
          <p:cNvPr id="29" name="Shape 661"/>
          <p:cNvCxnSpPr>
            <a:stCxn id="25" idx="2"/>
            <a:endCxn id="26" idx="0"/>
          </p:cNvCxnSpPr>
          <p:nvPr/>
        </p:nvCxnSpPr>
        <p:spPr>
          <a:xfrm>
            <a:off x="7305139" y="2448577"/>
            <a:ext cx="0" cy="673067"/>
          </a:xfrm>
          <a:prstGeom prst="straightConnector1">
            <a:avLst/>
          </a:prstGeom>
          <a:noFill/>
          <a:ln w="19050" cap="flat" cmpd="sng">
            <a:solidFill>
              <a:srgbClr val="435464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0" name="Shape 662"/>
          <p:cNvCxnSpPr>
            <a:stCxn id="26" idx="2"/>
            <a:endCxn id="27" idx="0"/>
          </p:cNvCxnSpPr>
          <p:nvPr/>
        </p:nvCxnSpPr>
        <p:spPr>
          <a:xfrm>
            <a:off x="7305139" y="3748149"/>
            <a:ext cx="0" cy="673067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1" name="Shape 663"/>
          <p:cNvCxnSpPr>
            <a:stCxn id="26" idx="1"/>
            <a:endCxn id="25" idx="1"/>
          </p:cNvCxnSpPr>
          <p:nvPr/>
        </p:nvCxnSpPr>
        <p:spPr>
          <a:xfrm rot="10800000" flipH="1">
            <a:off x="5966739" y="2135084"/>
            <a:ext cx="1067" cy="1299733"/>
          </a:xfrm>
          <a:prstGeom prst="bentConnector3">
            <a:avLst>
              <a:gd name="adj1" fmla="val -39687500"/>
            </a:avLst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" name="Shape 668"/>
          <p:cNvSpPr/>
          <p:nvPr/>
        </p:nvSpPr>
        <p:spPr>
          <a:xfrm>
            <a:off x="7192607" y="984356"/>
            <a:ext cx="225067" cy="225067"/>
          </a:xfrm>
          <a:prstGeom prst="ellipse">
            <a:avLst/>
          </a:prstGeom>
          <a:solidFill>
            <a:srgbClr val="435464"/>
          </a:solidFill>
          <a:ln>
            <a:noFill/>
          </a:ln>
        </p:spPr>
        <p:txBody>
          <a:bodyPr lIns="162489" tIns="162489" rIns="162489" bIns="162489" anchor="ctr" anchorCtr="0">
            <a:noAutofit/>
          </a:bodyPr>
          <a:lstStyle/>
          <a:p>
            <a:pPr defTabSz="1624829">
              <a:defRPr/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" name="Shape 669"/>
          <p:cNvCxnSpPr>
            <a:stCxn id="36" idx="4"/>
            <a:endCxn id="25" idx="0"/>
          </p:cNvCxnSpPr>
          <p:nvPr/>
        </p:nvCxnSpPr>
        <p:spPr>
          <a:xfrm>
            <a:off x="7305139" y="1209420"/>
            <a:ext cx="0" cy="612267"/>
          </a:xfrm>
          <a:prstGeom prst="straightConnector1">
            <a:avLst/>
          </a:prstGeom>
          <a:noFill/>
          <a:ln w="19050" cap="flat" cmpd="sng">
            <a:solidFill>
              <a:srgbClr val="435464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" name="Shape 673"/>
          <p:cNvSpPr txBox="1"/>
          <p:nvPr/>
        </p:nvSpPr>
        <p:spPr>
          <a:xfrm>
            <a:off x="6460872" y="3845199"/>
            <a:ext cx="844267" cy="225067"/>
          </a:xfrm>
          <a:prstGeom prst="rect">
            <a:avLst/>
          </a:prstGeom>
          <a:noFill/>
          <a:ln>
            <a:noFill/>
          </a:ln>
        </p:spPr>
        <p:txBody>
          <a:bodyPr lIns="162489" tIns="162489" rIns="162489" bIns="162489" anchor="ctr" anchorCtr="0">
            <a:noAutofit/>
          </a:bodyPr>
          <a:lstStyle/>
          <a:p>
            <a:pPr algn="r" defTabSz="1624829">
              <a:defRPr/>
            </a:pPr>
            <a:r>
              <a:rPr lang="en-US" sz="1800" kern="0">
                <a:solidFill>
                  <a:srgbClr val="CC0000"/>
                </a:solidFill>
                <a:latin typeface="Raleway"/>
                <a:ea typeface="Raleway"/>
                <a:cs typeface="Raleway"/>
                <a:sym typeface="Raleway"/>
              </a:rPr>
              <a:t>fail</a:t>
            </a:r>
          </a:p>
        </p:txBody>
      </p:sp>
      <p:sp>
        <p:nvSpPr>
          <p:cNvPr id="42" name="Shape 674"/>
          <p:cNvSpPr txBox="1"/>
          <p:nvPr/>
        </p:nvSpPr>
        <p:spPr>
          <a:xfrm>
            <a:off x="4737050" y="3209731"/>
            <a:ext cx="844267" cy="225067"/>
          </a:xfrm>
          <a:prstGeom prst="rect">
            <a:avLst/>
          </a:prstGeom>
          <a:noFill/>
          <a:ln>
            <a:noFill/>
          </a:ln>
        </p:spPr>
        <p:txBody>
          <a:bodyPr lIns="162489" tIns="162489" rIns="162489" bIns="162489" anchor="ctr" anchorCtr="0">
            <a:noAutofit/>
          </a:bodyPr>
          <a:lstStyle/>
          <a:p>
            <a:pPr algn="r" defTabSz="1624829">
              <a:defRPr/>
            </a:pPr>
            <a:r>
              <a:rPr lang="en-US" sz="1800" kern="0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247522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remote workstation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authenticity of host '52.54.113.210 (52.54.113.210)' can't be established.</a:t>
            </a:r>
          </a:p>
          <a:p>
            <a:r>
              <a:rPr lang="en-US" dirty="0"/>
              <a:t>ECDSA key fingerprint is SHA256:zAtoeO29XbhRNvwg542cuh4qsKCEaX8hNIlEOCbgd3I.</a:t>
            </a:r>
          </a:p>
          <a:p>
            <a:r>
              <a:rPr lang="en-US" dirty="0"/>
              <a:t>Are you sure you want to continue connecting (yes/no)</a:t>
            </a:r>
            <a:r>
              <a:rPr lang="en-US" dirty="0" smtClean="0"/>
              <a:t>? Yes</a:t>
            </a:r>
          </a:p>
          <a:p>
            <a:r>
              <a:rPr lang="en-US" dirty="0"/>
              <a:t>Warning: Permanently added '52.54.113.210' (ECDSA) to the list of known hosts.</a:t>
            </a:r>
          </a:p>
          <a:p>
            <a:r>
              <a:rPr lang="en-US" dirty="0"/>
              <a:t>chef@52.54.113.210's password</a:t>
            </a:r>
            <a:r>
              <a:rPr lang="en-US" dirty="0" smtClean="0"/>
              <a:t>: chef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chef@IP_ADDRESS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6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~/cookbooks/</a:t>
            </a:r>
            <a:r>
              <a:rPr lang="en-US" dirty="0" err="1"/>
              <a:t>ssh</a:t>
            </a:r>
            <a:r>
              <a:rPr lang="en-US" dirty="0"/>
              <a:t>/templates/</a:t>
            </a:r>
            <a:r>
              <a:rPr lang="en-US" dirty="0" err="1" smtClean="0"/>
              <a:t>sshd_config.erb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#</a:t>
            </a:r>
            <a:r>
              <a:rPr lang="en-US" dirty="0" err="1"/>
              <a:t>ListenAddress</a:t>
            </a:r>
            <a:r>
              <a:rPr lang="en-US" dirty="0"/>
              <a:t> 0.0.0.0</a:t>
            </a:r>
          </a:p>
          <a:p>
            <a:r>
              <a:rPr lang="en-US" dirty="0"/>
              <a:t>#</a:t>
            </a:r>
            <a:r>
              <a:rPr lang="en-US" dirty="0" err="1"/>
              <a:t>ListenAddress</a:t>
            </a:r>
            <a:r>
              <a:rPr lang="en-US" dirty="0"/>
              <a:t> ::</a:t>
            </a:r>
          </a:p>
          <a:p>
            <a:endParaRPr lang="en-US" dirty="0"/>
          </a:p>
          <a:p>
            <a:r>
              <a:rPr lang="en-US" dirty="0"/>
              <a:t># The default requires explicit activation of protocol 1</a:t>
            </a:r>
          </a:p>
          <a:p>
            <a:r>
              <a:rPr lang="en-US" dirty="0"/>
              <a:t>#Protocol 2</a:t>
            </a:r>
          </a:p>
          <a:p>
            <a:r>
              <a:rPr lang="en-US" dirty="0"/>
              <a:t>Protocol 2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HostKey</a:t>
            </a:r>
            <a:r>
              <a:rPr lang="en-US" dirty="0"/>
              <a:t> for protocol version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the SSH Configuration Template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195340" y="4369474"/>
            <a:ext cx="13825462" cy="411480"/>
          </a:xfrm>
          <a:prstGeom prst="rect">
            <a:avLst/>
          </a:prstGeom>
          <a:solidFill>
            <a:srgbClr val="008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3600" dirty="0" smtClean="0">
                <a:solidFill>
                  <a:prstClr val="black"/>
                </a:solidFill>
                <a:latin typeface="Consolas"/>
                <a:cs typeface="Consolas"/>
              </a:rPr>
              <a:t>+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95340" y="3929811"/>
            <a:ext cx="13825462" cy="41148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defTabSz="914099"/>
            <a:r>
              <a:rPr lang="en-US" sz="3600" dirty="0" smtClean="0">
                <a:solidFill>
                  <a:prstClr val="black"/>
                </a:solidFill>
                <a:latin typeface="Consolas"/>
                <a:cs typeface="Consolas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4650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Test-driven Development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737050" y="984356"/>
            <a:ext cx="6115911" cy="6260888"/>
            <a:chOff x="10034133" y="1752269"/>
            <a:chExt cx="6115911" cy="6260888"/>
          </a:xfrm>
        </p:grpSpPr>
        <p:sp>
          <p:nvSpPr>
            <p:cNvPr id="25" name="Shape 657"/>
            <p:cNvSpPr/>
            <p:nvPr/>
          </p:nvSpPr>
          <p:spPr>
            <a:xfrm>
              <a:off x="11263822" y="258982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829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Add a test</a:t>
              </a:r>
            </a:p>
          </p:txBody>
        </p:sp>
        <p:sp>
          <p:nvSpPr>
            <p:cNvPr id="26" name="Shape 658"/>
            <p:cNvSpPr/>
            <p:nvPr/>
          </p:nvSpPr>
          <p:spPr>
            <a:xfrm>
              <a:off x="11263822" y="3889395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829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sp>
          <p:nvSpPr>
            <p:cNvPr id="27" name="Shape 659"/>
            <p:cNvSpPr/>
            <p:nvPr/>
          </p:nvSpPr>
          <p:spPr>
            <a:xfrm>
              <a:off x="11263822" y="5188970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829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Make a little change</a:t>
              </a:r>
            </a:p>
          </p:txBody>
        </p:sp>
        <p:sp>
          <p:nvSpPr>
            <p:cNvPr id="28" name="Shape 660"/>
            <p:cNvSpPr/>
            <p:nvPr/>
          </p:nvSpPr>
          <p:spPr>
            <a:xfrm>
              <a:off x="11263822" y="648854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829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cxnSp>
          <p:nvCxnSpPr>
            <p:cNvPr id="29" name="Shape 661"/>
            <p:cNvCxnSpPr>
              <a:stCxn id="25" idx="2"/>
              <a:endCxn id="26" idx="0"/>
            </p:cNvCxnSpPr>
            <p:nvPr/>
          </p:nvCxnSpPr>
          <p:spPr>
            <a:xfrm>
              <a:off x="12602222" y="321649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0" name="Shape 662"/>
            <p:cNvCxnSpPr>
              <a:stCxn id="26" idx="2"/>
              <a:endCxn id="27" idx="0"/>
            </p:cNvCxnSpPr>
            <p:nvPr/>
          </p:nvCxnSpPr>
          <p:spPr>
            <a:xfrm>
              <a:off x="12602222" y="4516062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1" name="Shape 663"/>
            <p:cNvCxnSpPr>
              <a:stCxn id="26" idx="1"/>
              <a:endCxn id="25" idx="1"/>
            </p:cNvCxnSpPr>
            <p:nvPr/>
          </p:nvCxnSpPr>
          <p:spPr>
            <a:xfrm rot="10800000" flipH="1">
              <a:off x="11263822" y="2902997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2" name="Shape 664"/>
            <p:cNvCxnSpPr>
              <a:stCxn id="27" idx="2"/>
              <a:endCxn id="28" idx="0"/>
            </p:cNvCxnSpPr>
            <p:nvPr/>
          </p:nvCxnSpPr>
          <p:spPr>
            <a:xfrm>
              <a:off x="12602222" y="5815635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3" name="Shape 665"/>
            <p:cNvCxnSpPr>
              <a:stCxn id="28" idx="1"/>
              <a:endCxn id="27" idx="1"/>
            </p:cNvCxnSpPr>
            <p:nvPr/>
          </p:nvCxnSpPr>
          <p:spPr>
            <a:xfrm rot="10800000" flipH="1">
              <a:off x="11263822" y="5502142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4" name="Shape 666"/>
            <p:cNvCxnSpPr>
              <a:stCxn id="28" idx="3"/>
              <a:endCxn id="25" idx="3"/>
            </p:cNvCxnSpPr>
            <p:nvPr/>
          </p:nvCxnSpPr>
          <p:spPr>
            <a:xfrm rot="10800000" flipH="1">
              <a:off x="13940622" y="2903210"/>
              <a:ext cx="1067" cy="3898667"/>
            </a:xfrm>
            <a:prstGeom prst="bentConnector3">
              <a:avLst>
                <a:gd name="adj1" fmla="val 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5" name="Shape 667"/>
            <p:cNvCxnSpPr>
              <a:stCxn id="28" idx="2"/>
            </p:cNvCxnSpPr>
            <p:nvPr/>
          </p:nvCxnSpPr>
          <p:spPr>
            <a:xfrm>
              <a:off x="12602222" y="711521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6" name="Shape 668"/>
            <p:cNvSpPr/>
            <p:nvPr/>
          </p:nvSpPr>
          <p:spPr>
            <a:xfrm>
              <a:off x="12489690" y="1752269"/>
              <a:ext cx="225067" cy="225067"/>
            </a:xfrm>
            <a:prstGeom prst="ellipse">
              <a:avLst/>
            </a:prstGeom>
            <a:solidFill>
              <a:srgbClr val="435464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829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" name="Shape 669"/>
            <p:cNvCxnSpPr>
              <a:stCxn id="36" idx="4"/>
              <a:endCxn id="25" idx="0"/>
            </p:cNvCxnSpPr>
            <p:nvPr/>
          </p:nvCxnSpPr>
          <p:spPr>
            <a:xfrm>
              <a:off x="12602222" y="1977333"/>
              <a:ext cx="0" cy="6122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8" name="Shape 670"/>
            <p:cNvSpPr/>
            <p:nvPr/>
          </p:nvSpPr>
          <p:spPr>
            <a:xfrm>
              <a:off x="12489690" y="7788090"/>
              <a:ext cx="225067" cy="225067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829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671"/>
            <p:cNvSpPr txBox="1"/>
            <p:nvPr/>
          </p:nvSpPr>
          <p:spPr>
            <a:xfrm>
              <a:off x="14326044" y="6178678"/>
              <a:ext cx="1824000" cy="6234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829">
                <a:defRPr/>
              </a:pPr>
              <a:r>
                <a:rPr lang="en-US" sz="1800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829">
                <a:defRPr/>
              </a:pPr>
              <a:r>
                <a:rPr lang="en-US" sz="1400" b="1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continues]</a:t>
              </a:r>
            </a:p>
          </p:txBody>
        </p:sp>
        <p:sp>
          <p:nvSpPr>
            <p:cNvPr id="40" name="Shape 672"/>
            <p:cNvSpPr txBox="1"/>
            <p:nvPr/>
          </p:nvSpPr>
          <p:spPr>
            <a:xfrm>
              <a:off x="10034133" y="6576801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829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41" name="Shape 673"/>
            <p:cNvSpPr txBox="1"/>
            <p:nvPr/>
          </p:nvSpPr>
          <p:spPr>
            <a:xfrm>
              <a:off x="11757955" y="4613112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829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42" name="Shape 674"/>
            <p:cNvSpPr txBox="1"/>
            <p:nvPr/>
          </p:nvSpPr>
          <p:spPr>
            <a:xfrm>
              <a:off x="10034133" y="3977644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829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</p:txBody>
        </p:sp>
        <p:sp>
          <p:nvSpPr>
            <p:cNvPr id="43" name="Shape 675"/>
            <p:cNvSpPr txBox="1"/>
            <p:nvPr/>
          </p:nvSpPr>
          <p:spPr>
            <a:xfrm>
              <a:off x="12665830" y="7368665"/>
              <a:ext cx="20570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829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829">
                <a:buClr>
                  <a:srgbClr val="000000"/>
                </a:buClr>
                <a:buSzPct val="137500"/>
                <a:defRPr/>
              </a:pPr>
              <a:r>
                <a:rPr lang="en-US" sz="1400" b="1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stops]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547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-----&gt; Starting Kitchen (v1.15.0)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Converging &lt;server-centos-73&gt;...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# The default requires explicit activation of protocol 1</a:t>
            </a:r>
          </a:p>
          <a:p>
            <a:r>
              <a:rPr lang="en-US" dirty="0"/>
              <a:t>-#Protocol 2</a:t>
            </a:r>
          </a:p>
          <a:p>
            <a:r>
              <a:rPr lang="en-US" dirty="0"/>
              <a:t>+Protocol 2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HostKey</a:t>
            </a:r>
            <a:r>
              <a:rPr lang="en-US" dirty="0"/>
              <a:t> for protocol version 1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Running handlers:</a:t>
            </a:r>
          </a:p>
          <a:p>
            <a:r>
              <a:rPr lang="en-US" dirty="0"/>
              <a:t>[2017-03-12T02:32:32+00:00] INFO: Running report handlers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[2017-03-12T02:32:32+00:00] INFO: Report handlers complete</a:t>
            </a:r>
          </a:p>
          <a:p>
            <a:r>
              <a:rPr lang="en-US" dirty="0"/>
              <a:t>Chef Client finished, 1/1 resources updated in 01 seconds</a:t>
            </a:r>
          </a:p>
          <a:p>
            <a:r>
              <a:rPr lang="en-US" dirty="0"/>
              <a:t>Finished converging &lt;server-centos-73&gt; (0m16.32s).</a:t>
            </a:r>
          </a:p>
          <a:p>
            <a:r>
              <a:rPr lang="en-US" dirty="0"/>
              <a:t>-----&gt; Kitchen is finished. (0m17.34s)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34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-----&gt; Starting Kitchen (v1.15.0)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Verifying &lt;server-centos-73&gt;...</a:t>
            </a:r>
          </a:p>
          <a:p>
            <a:r>
              <a:rPr lang="en-US" dirty="0"/>
              <a:t>       Loaded</a:t>
            </a:r>
          </a:p>
          <a:p>
            <a:endParaRPr lang="en-US" dirty="0"/>
          </a:p>
          <a:p>
            <a:r>
              <a:rPr lang="en-US" dirty="0"/>
              <a:t>Target:  </a:t>
            </a:r>
            <a:r>
              <a:rPr lang="en-US" dirty="0" err="1"/>
              <a:t>ssh</a:t>
            </a:r>
            <a:r>
              <a:rPr lang="en-US" dirty="0"/>
              <a:t>://kitchen@localhost:32771</a:t>
            </a:r>
          </a:p>
          <a:p>
            <a:endParaRPr lang="en-US" dirty="0"/>
          </a:p>
          <a:p>
            <a:r>
              <a:rPr lang="en-US" dirty="0"/>
              <a:t>  ✔  sshd-1.0: SSH Version 2</a:t>
            </a:r>
          </a:p>
          <a:p>
            <a:r>
              <a:rPr lang="en-US" dirty="0"/>
              <a:t>     ✔  SSH Configuration Protocol should </a:t>
            </a:r>
            <a:r>
              <a:rPr lang="en-US" dirty="0" err="1"/>
              <a:t>cmp</a:t>
            </a:r>
            <a:r>
              <a:rPr lang="en-US" dirty="0"/>
              <a:t> == 2</a:t>
            </a:r>
          </a:p>
          <a:p>
            <a:endParaRPr lang="en-US" dirty="0"/>
          </a:p>
          <a:p>
            <a:r>
              <a:rPr lang="en-US" dirty="0"/>
              <a:t>Profile Summary: 1 successful, 0 failures, 0 skipped</a:t>
            </a:r>
          </a:p>
          <a:p>
            <a:r>
              <a:rPr lang="en-US" dirty="0"/>
              <a:t>Test Summary: 1 successful, 0 failures, 0 skipped</a:t>
            </a:r>
          </a:p>
          <a:p>
            <a:r>
              <a:rPr lang="en-US" dirty="0"/>
              <a:t>       Finished verifying &lt;server-centos-73&gt; (0m0.22s).</a:t>
            </a:r>
          </a:p>
          <a:p>
            <a:r>
              <a:rPr lang="en-US" dirty="0"/>
              <a:t>-----&gt; Kitchen is finished. (0m1.27s)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41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Test-driven Development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4737050" y="984356"/>
            <a:ext cx="6115911" cy="6260888"/>
            <a:chOff x="10034133" y="1752269"/>
            <a:chExt cx="6115911" cy="6260888"/>
          </a:xfrm>
        </p:grpSpPr>
        <p:sp>
          <p:nvSpPr>
            <p:cNvPr id="25" name="Shape 657"/>
            <p:cNvSpPr/>
            <p:nvPr/>
          </p:nvSpPr>
          <p:spPr>
            <a:xfrm>
              <a:off x="11263822" y="258982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829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Add a test</a:t>
              </a:r>
            </a:p>
          </p:txBody>
        </p:sp>
        <p:sp>
          <p:nvSpPr>
            <p:cNvPr id="26" name="Shape 658"/>
            <p:cNvSpPr/>
            <p:nvPr/>
          </p:nvSpPr>
          <p:spPr>
            <a:xfrm>
              <a:off x="11263822" y="3889395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829">
                <a:defRPr/>
              </a:pPr>
              <a:r>
                <a:rPr lang="en-US" sz="1800" kern="0" dirty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sp>
          <p:nvSpPr>
            <p:cNvPr id="27" name="Shape 659"/>
            <p:cNvSpPr/>
            <p:nvPr/>
          </p:nvSpPr>
          <p:spPr>
            <a:xfrm>
              <a:off x="11263822" y="5188970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829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Make a little change</a:t>
              </a:r>
            </a:p>
          </p:txBody>
        </p:sp>
        <p:sp>
          <p:nvSpPr>
            <p:cNvPr id="28" name="Shape 660"/>
            <p:cNvSpPr/>
            <p:nvPr/>
          </p:nvSpPr>
          <p:spPr>
            <a:xfrm>
              <a:off x="11263822" y="6488542"/>
              <a:ext cx="2676800" cy="626667"/>
            </a:xfrm>
            <a:prstGeom prst="rect">
              <a:avLst/>
            </a:prstGeom>
            <a:solidFill>
              <a:srgbClr val="E4E6E7"/>
            </a:solidFill>
            <a:ln>
              <a:solidFill>
                <a:schemeClr val="accent1"/>
              </a:solidFill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ctr" defTabSz="1624829">
                <a:defRPr/>
              </a:pPr>
              <a:r>
                <a:rPr lang="en-US" sz="1800" kern="0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Run the tests</a:t>
              </a:r>
            </a:p>
          </p:txBody>
        </p:sp>
        <p:cxnSp>
          <p:nvCxnSpPr>
            <p:cNvPr id="29" name="Shape 661"/>
            <p:cNvCxnSpPr>
              <a:stCxn id="25" idx="2"/>
              <a:endCxn id="26" idx="0"/>
            </p:cNvCxnSpPr>
            <p:nvPr/>
          </p:nvCxnSpPr>
          <p:spPr>
            <a:xfrm>
              <a:off x="12602222" y="321649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0" name="Shape 662"/>
            <p:cNvCxnSpPr>
              <a:stCxn id="26" idx="2"/>
              <a:endCxn id="27" idx="0"/>
            </p:cNvCxnSpPr>
            <p:nvPr/>
          </p:nvCxnSpPr>
          <p:spPr>
            <a:xfrm>
              <a:off x="12602222" y="4516062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1" name="Shape 663"/>
            <p:cNvCxnSpPr>
              <a:stCxn id="26" idx="1"/>
              <a:endCxn id="25" idx="1"/>
            </p:cNvCxnSpPr>
            <p:nvPr/>
          </p:nvCxnSpPr>
          <p:spPr>
            <a:xfrm rot="10800000" flipH="1">
              <a:off x="11263822" y="2902997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2" name="Shape 664"/>
            <p:cNvCxnSpPr>
              <a:stCxn id="27" idx="2"/>
              <a:endCxn id="28" idx="0"/>
            </p:cNvCxnSpPr>
            <p:nvPr/>
          </p:nvCxnSpPr>
          <p:spPr>
            <a:xfrm>
              <a:off x="12602222" y="5815635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3" name="Shape 665"/>
            <p:cNvCxnSpPr>
              <a:stCxn id="28" idx="1"/>
              <a:endCxn id="27" idx="1"/>
            </p:cNvCxnSpPr>
            <p:nvPr/>
          </p:nvCxnSpPr>
          <p:spPr>
            <a:xfrm rot="10800000" flipH="1">
              <a:off x="11263822" y="5502142"/>
              <a:ext cx="1067" cy="1299733"/>
            </a:xfrm>
            <a:prstGeom prst="bentConnector3">
              <a:avLst>
                <a:gd name="adj1" fmla="val -39687500"/>
              </a:avLst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4" name="Shape 666"/>
            <p:cNvCxnSpPr>
              <a:stCxn id="28" idx="3"/>
              <a:endCxn id="25" idx="3"/>
            </p:cNvCxnSpPr>
            <p:nvPr/>
          </p:nvCxnSpPr>
          <p:spPr>
            <a:xfrm rot="10800000" flipH="1">
              <a:off x="13940622" y="2903210"/>
              <a:ext cx="1067" cy="3898667"/>
            </a:xfrm>
            <a:prstGeom prst="bentConnector3">
              <a:avLst>
                <a:gd name="adj1" fmla="val 39687500"/>
              </a:avLst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5" name="Shape 667"/>
            <p:cNvCxnSpPr>
              <a:stCxn id="28" idx="2"/>
            </p:cNvCxnSpPr>
            <p:nvPr/>
          </p:nvCxnSpPr>
          <p:spPr>
            <a:xfrm>
              <a:off x="12602222" y="7115210"/>
              <a:ext cx="0" cy="673067"/>
            </a:xfrm>
            <a:prstGeom prst="straightConnector1">
              <a:avLst/>
            </a:prstGeom>
            <a:noFill/>
            <a:ln w="19050" cap="flat" cmpd="sng">
              <a:solidFill>
                <a:srgbClr val="6AA84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6" name="Shape 668"/>
            <p:cNvSpPr/>
            <p:nvPr/>
          </p:nvSpPr>
          <p:spPr>
            <a:xfrm>
              <a:off x="12489690" y="1752269"/>
              <a:ext cx="225067" cy="225067"/>
            </a:xfrm>
            <a:prstGeom prst="ellipse">
              <a:avLst/>
            </a:prstGeom>
            <a:solidFill>
              <a:srgbClr val="435464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829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" name="Shape 669"/>
            <p:cNvCxnSpPr>
              <a:stCxn id="36" idx="4"/>
              <a:endCxn id="25" idx="0"/>
            </p:cNvCxnSpPr>
            <p:nvPr/>
          </p:nvCxnSpPr>
          <p:spPr>
            <a:xfrm>
              <a:off x="12602222" y="1977333"/>
              <a:ext cx="0" cy="612267"/>
            </a:xfrm>
            <a:prstGeom prst="straightConnector1">
              <a:avLst/>
            </a:prstGeom>
            <a:noFill/>
            <a:ln w="19050" cap="flat" cmpd="sng">
              <a:solidFill>
                <a:srgbClr val="435464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8" name="Shape 670"/>
            <p:cNvSpPr/>
            <p:nvPr/>
          </p:nvSpPr>
          <p:spPr>
            <a:xfrm>
              <a:off x="12489690" y="7788090"/>
              <a:ext cx="225067" cy="225067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829">
                <a:defRPr/>
              </a:pPr>
              <a:endParaRPr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671"/>
            <p:cNvSpPr txBox="1"/>
            <p:nvPr/>
          </p:nvSpPr>
          <p:spPr>
            <a:xfrm>
              <a:off x="14326044" y="6178678"/>
              <a:ext cx="1824000" cy="6234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829">
                <a:defRPr/>
              </a:pPr>
              <a:r>
                <a:rPr lang="en-US" sz="1800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829">
                <a:defRPr/>
              </a:pPr>
              <a:r>
                <a:rPr lang="en-US" sz="1400" b="1" kern="0" dirty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continues]</a:t>
              </a:r>
            </a:p>
          </p:txBody>
        </p:sp>
        <p:sp>
          <p:nvSpPr>
            <p:cNvPr id="40" name="Shape 672"/>
            <p:cNvSpPr txBox="1"/>
            <p:nvPr/>
          </p:nvSpPr>
          <p:spPr>
            <a:xfrm>
              <a:off x="10034133" y="6576801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829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41" name="Shape 673"/>
            <p:cNvSpPr txBox="1"/>
            <p:nvPr/>
          </p:nvSpPr>
          <p:spPr>
            <a:xfrm>
              <a:off x="11757955" y="4613112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829">
                <a:defRPr/>
              </a:pPr>
              <a:r>
                <a:rPr lang="en-US" sz="1800" kern="0">
                  <a:solidFill>
                    <a:srgbClr val="CC0000"/>
                  </a:solidFill>
                  <a:latin typeface="Raleway"/>
                  <a:ea typeface="Raleway"/>
                  <a:cs typeface="Raleway"/>
                  <a:sym typeface="Raleway"/>
                </a:rPr>
                <a:t>fail</a:t>
              </a:r>
            </a:p>
          </p:txBody>
        </p:sp>
        <p:sp>
          <p:nvSpPr>
            <p:cNvPr id="42" name="Shape 674"/>
            <p:cNvSpPr txBox="1"/>
            <p:nvPr/>
          </p:nvSpPr>
          <p:spPr>
            <a:xfrm>
              <a:off x="10034133" y="3977644"/>
              <a:ext cx="8442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algn="r" defTabSz="1624829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</p:txBody>
        </p:sp>
        <p:sp>
          <p:nvSpPr>
            <p:cNvPr id="43" name="Shape 675"/>
            <p:cNvSpPr txBox="1"/>
            <p:nvPr/>
          </p:nvSpPr>
          <p:spPr>
            <a:xfrm>
              <a:off x="12665830" y="7368665"/>
              <a:ext cx="2057067" cy="225067"/>
            </a:xfrm>
            <a:prstGeom prst="rect">
              <a:avLst/>
            </a:prstGeom>
            <a:noFill/>
            <a:ln>
              <a:noFill/>
            </a:ln>
          </p:spPr>
          <p:txBody>
            <a:bodyPr lIns="162489" tIns="162489" rIns="162489" bIns="162489" anchor="ctr" anchorCtr="0">
              <a:noAutofit/>
            </a:bodyPr>
            <a:lstStyle/>
            <a:p>
              <a:pPr defTabSz="1624829">
                <a:defRPr/>
              </a:pPr>
              <a:r>
                <a:rPr lang="en-US" sz="1800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pass</a:t>
              </a:r>
            </a:p>
            <a:p>
              <a:pPr defTabSz="1624829">
                <a:buClr>
                  <a:srgbClr val="000000"/>
                </a:buClr>
                <a:buSzPct val="137500"/>
                <a:defRPr/>
              </a:pPr>
              <a:r>
                <a:rPr lang="en-US" sz="1400" b="1" kern="0">
                  <a:solidFill>
                    <a:srgbClr val="6AA84F"/>
                  </a:solidFill>
                  <a:latin typeface="Raleway"/>
                  <a:ea typeface="Raleway"/>
                  <a:cs typeface="Raleway"/>
                  <a:sym typeface="Raleway"/>
                </a:rPr>
                <a:t>[development stops]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748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the Kitchen (1of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-----&gt; Starting Kitchen (v1.15.0)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Cleaning up any prior instances of &lt;server-centos-73&gt;</a:t>
            </a:r>
          </a:p>
          <a:p>
            <a:r>
              <a:rPr lang="en-US" dirty="0"/>
              <a:t>-----&gt; Destroying &lt;server-centos-73&gt;...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Testing &lt;server-centos-73&gt;</a:t>
            </a:r>
          </a:p>
          <a:p>
            <a:r>
              <a:rPr lang="en-US" dirty="0"/>
              <a:t>-----&gt; Creating &lt;server-centos-73&gt;...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Creating &lt;server-centos-73&gt;...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       Finished creating &lt;server-centos-73&gt; (0m0.60s).</a:t>
            </a:r>
          </a:p>
          <a:p>
            <a:r>
              <a:rPr lang="en-US" dirty="0"/>
              <a:t>-----&gt; Converging &lt;server-centos-73&gt;...</a:t>
            </a:r>
          </a:p>
          <a:p>
            <a:r>
              <a:rPr lang="en-US" dirty="0"/>
              <a:t>...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4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the Kitchen (2 of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-----&gt; Installing Chef Omnibus (install only if missing)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Setting up &lt;server-centos-73&gt;...</a:t>
            </a:r>
          </a:p>
          <a:p>
            <a:r>
              <a:rPr lang="en-US" dirty="0"/>
              <a:t>       Finished setting up &lt;server-centos-73&gt; (0m0.00s).</a:t>
            </a:r>
          </a:p>
          <a:p>
            <a:r>
              <a:rPr lang="en-US" dirty="0"/>
              <a:t>-----&gt; Verifying &lt;server-centos-73&gt;...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Profile Summary: 1 successful, 0 failures, 0 skipped</a:t>
            </a:r>
          </a:p>
          <a:p>
            <a:r>
              <a:rPr lang="en-US" dirty="0"/>
              <a:t>Test Summary: 1 successful, 0 failures, 0 skipped</a:t>
            </a:r>
          </a:p>
          <a:p>
            <a:r>
              <a:rPr lang="en-US" dirty="0"/>
              <a:t>       Finished verifying &lt;server-centos-73&gt; (0m0.51s).</a:t>
            </a:r>
          </a:p>
          <a:p>
            <a:r>
              <a:rPr lang="en-US" dirty="0"/>
              <a:t>-----&gt; Destroying &lt;server-centos-73&gt;...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-----&gt; Kitchen is finished. (0m25.18s)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kitchen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45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Test-driven development cycle is complete</a:t>
            </a:r>
          </a:p>
          <a:p>
            <a:r>
              <a:rPr lang="en-US" dirty="0" smtClean="0"/>
              <a:t>Deploy the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05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Remediate with Chef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[2017-03-10T16:48:02+00:00] INFO: Forking chef instance to converge...</a:t>
            </a:r>
          </a:p>
          <a:p>
            <a:r>
              <a:rPr lang="en-US" dirty="0"/>
              <a:t>Starting Chef Client, version 12.18.31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err="1"/>
              <a:t>ssh</a:t>
            </a:r>
            <a:r>
              <a:rPr lang="en-US" dirty="0"/>
              <a:t> (0.1.0)</a:t>
            </a:r>
          </a:p>
          <a:p>
            <a:r>
              <a:rPr lang="en-US" dirty="0"/>
              <a:t>  - audit (2.4.0)</a:t>
            </a:r>
          </a:p>
          <a:p>
            <a:r>
              <a:rPr lang="en-US" dirty="0"/>
              <a:t>  - </a:t>
            </a:r>
            <a:r>
              <a:rPr lang="en-US" dirty="0" err="1"/>
              <a:t>compat_resource</a:t>
            </a:r>
            <a:r>
              <a:rPr lang="en-US" dirty="0"/>
              <a:t> (12.16.3)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    -#Protocol 2</a:t>
            </a:r>
          </a:p>
          <a:p>
            <a:r>
              <a:rPr lang="en-US" dirty="0"/>
              <a:t>    +Protocol 2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[2017-03-10T16:48:05+00:00] INFO: Chef Run complete in 1.248588588 seconds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[2017-03-10T16:48:05+00:00] INFO: Report handlers complete</a:t>
            </a:r>
          </a:p>
          <a:p>
            <a:r>
              <a:rPr lang="en-US" dirty="0"/>
              <a:t>Chef Client finished, 1/3 resources updated in 03 seconds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--local-mode -j </a:t>
            </a:r>
            <a:r>
              <a:rPr lang="en-US" dirty="0" err="1"/>
              <a:t>config.json</a:t>
            </a:r>
            <a:r>
              <a:rPr lang="en-US" dirty="0"/>
              <a:t> -r "recipe[</a:t>
            </a:r>
            <a:r>
              <a:rPr lang="en-US" dirty="0" err="1"/>
              <a:t>ssh</a:t>
            </a:r>
            <a:r>
              <a:rPr lang="en-US" dirty="0"/>
              <a:t>::server],recipe[audit::default]"</a:t>
            </a:r>
          </a:p>
        </p:txBody>
      </p:sp>
    </p:spTree>
    <p:extLst>
      <p:ext uri="{BB962C8B-B14F-4D97-AF65-F5344CB8AC3E}">
        <p14:creationId xmlns:p14="http://schemas.microsoft.com/office/powerpoint/2010/main" val="358874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dia Placeholder 3" descr="Chef_Automate.png"/>
          <p:cNvPicPr>
            <a:picLocks noGrp="1" noChangeAspect="1"/>
          </p:cNvPicPr>
          <p:nvPr>
            <p:ph type="media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89" b="1228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Converge Status in Automate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02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Touch a file with your name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touch </a:t>
            </a:r>
            <a:r>
              <a:rPr lang="en-US" dirty="0" err="1" smtClean="0"/>
              <a:t>firstname-lastname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47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dia Placeholder 3" descr="Chef_Automate.png"/>
          <p:cNvPicPr>
            <a:picLocks noGrp="1" noChangeAspect="1"/>
          </p:cNvPicPr>
          <p:nvPr>
            <p:ph type="media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4" b="586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</a:t>
            </a:r>
            <a:r>
              <a:rPr lang="en-US" dirty="0" smtClean="0"/>
              <a:t>Compliance Status </a:t>
            </a:r>
            <a:r>
              <a:rPr lang="en-US" dirty="0"/>
              <a:t>in Automate</a:t>
            </a:r>
          </a:p>
        </p:txBody>
      </p:sp>
    </p:spTree>
    <p:extLst>
      <p:ext uri="{BB962C8B-B14F-4D97-AF65-F5344CB8AC3E}">
        <p14:creationId xmlns:p14="http://schemas.microsoft.com/office/powerpoint/2010/main" val="236315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</a:t>
            </a:r>
            <a:r>
              <a:rPr lang="en-US" dirty="0" smtClean="0"/>
              <a:t>Compliance Status </a:t>
            </a:r>
            <a:r>
              <a:rPr lang="en-US" dirty="0"/>
              <a:t>in Automate</a:t>
            </a:r>
          </a:p>
        </p:txBody>
      </p:sp>
      <p:pic>
        <p:nvPicPr>
          <p:cNvPr id="5" name="Media Placeholder 4" descr="Chef_Automate.png"/>
          <p:cNvPicPr>
            <a:picLocks noGrp="1" noChangeAspect="1"/>
          </p:cNvPicPr>
          <p:nvPr>
            <p:ph type="media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" r="14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2307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your home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firstname-lastname</a:t>
            </a:r>
            <a:r>
              <a:rPr lang="en-US" dirty="0"/>
              <a:t>  cookbooks       </a:t>
            </a:r>
            <a:r>
              <a:rPr lang="en-US" dirty="0" err="1"/>
              <a:t>Berksfile</a:t>
            </a:r>
            <a:r>
              <a:rPr lang="en-US" dirty="0"/>
              <a:t>    profiles</a:t>
            </a:r>
          </a:p>
          <a:p>
            <a:r>
              <a:rPr lang="en-US" dirty="0"/>
              <a:t>nodes               </a:t>
            </a:r>
            <a:r>
              <a:rPr lang="en-US" dirty="0" err="1"/>
              <a:t>Berksfile.lock</a:t>
            </a:r>
            <a:r>
              <a:rPr lang="en-US" dirty="0"/>
              <a:t>  </a:t>
            </a:r>
            <a:r>
              <a:rPr lang="en-US" dirty="0" err="1"/>
              <a:t>config.json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sleep 60 &amp;&amp; </a:t>
            </a:r>
            <a:r>
              <a:rPr lang="en-US" dirty="0" err="1" smtClean="0"/>
              <a:t>ls</a:t>
            </a:r>
            <a:r>
              <a:rPr lang="en-US" dirty="0" smtClean="0"/>
              <a:t> -t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0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2016full">
  <a:themeElements>
    <a:clrScheme name="Custom 3">
      <a:dk1>
        <a:sysClr val="windowText" lastClr="000000"/>
      </a:dk1>
      <a:lt1>
        <a:sysClr val="window" lastClr="FFFFFF"/>
      </a:lt1>
      <a:dk2>
        <a:srgbClr val="2F3336"/>
      </a:dk2>
      <a:lt2>
        <a:srgbClr val="EBF0F0"/>
      </a:lt2>
      <a:accent1>
        <a:srgbClr val="F18B21"/>
      </a:accent1>
      <a:accent2>
        <a:srgbClr val="3F5364"/>
      </a:accent2>
      <a:accent3>
        <a:srgbClr val="3897D3"/>
      </a:accent3>
      <a:accent4>
        <a:srgbClr val="1FB899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2.xml><?xml version="1.0" encoding="utf-8"?>
<a:theme xmlns:a="http://schemas.openxmlformats.org/drawingml/2006/main" name="1_Chef2015v2">
  <a:themeElements>
    <a:clrScheme name="Habitat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87B09A"/>
      </a:accent1>
      <a:accent2>
        <a:srgbClr val="5C6664"/>
      </a:accent2>
      <a:accent3>
        <a:srgbClr val="C3C6C8"/>
      </a:accent3>
      <a:accent4>
        <a:srgbClr val="4296B2"/>
      </a:accent4>
      <a:accent5>
        <a:srgbClr val="FF9012"/>
      </a:accent5>
      <a:accent6>
        <a:srgbClr val="EB6852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3.xml><?xml version="1.0" encoding="utf-8"?>
<a:theme xmlns:a="http://schemas.openxmlformats.org/drawingml/2006/main" name="2_Chef2015v2">
  <a:themeElements>
    <a:clrScheme name="InSpec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4197B5"/>
      </a:accent1>
      <a:accent2>
        <a:srgbClr val="63CE99"/>
      </a:accent2>
      <a:accent3>
        <a:srgbClr val="5C6670"/>
      </a:accent3>
      <a:accent4>
        <a:srgbClr val="C3C6C8"/>
      </a:accent4>
      <a:accent5>
        <a:srgbClr val="F18B21"/>
      </a:accent5>
      <a:accent6>
        <a:srgbClr val="87B09A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4.xml><?xml version="1.0" encoding="utf-8"?>
<a:theme xmlns:a="http://schemas.openxmlformats.org/drawingml/2006/main" name="3_Chef2015v2">
  <a:themeElements>
    <a:clrScheme name="InSpec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4197B5"/>
      </a:accent1>
      <a:accent2>
        <a:srgbClr val="63CE99"/>
      </a:accent2>
      <a:accent3>
        <a:srgbClr val="5C6670"/>
      </a:accent3>
      <a:accent4>
        <a:srgbClr val="C3C6C8"/>
      </a:accent4>
      <a:accent5>
        <a:srgbClr val="F18B21"/>
      </a:accent5>
      <a:accent6>
        <a:srgbClr val="87B09A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5.xml><?xml version="1.0" encoding="utf-8"?>
<a:theme xmlns:a="http://schemas.openxmlformats.org/drawingml/2006/main" name="4_Chef2015v2">
  <a:themeElements>
    <a:clrScheme name="InSpec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4197B5"/>
      </a:accent1>
      <a:accent2>
        <a:srgbClr val="63CE99"/>
      </a:accent2>
      <a:accent3>
        <a:srgbClr val="5C6670"/>
      </a:accent3>
      <a:accent4>
        <a:srgbClr val="C3C6C8"/>
      </a:accent4>
      <a:accent5>
        <a:srgbClr val="F18B21"/>
      </a:accent5>
      <a:accent6>
        <a:srgbClr val="87B09A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6.xml><?xml version="1.0" encoding="utf-8"?>
<a:theme xmlns:a="http://schemas.openxmlformats.org/drawingml/2006/main" name="5_Chef2015v2">
  <a:themeElements>
    <a:clrScheme name="InSpec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4197B5"/>
      </a:accent1>
      <a:accent2>
        <a:srgbClr val="63CE99"/>
      </a:accent2>
      <a:accent3>
        <a:srgbClr val="5C6670"/>
      </a:accent3>
      <a:accent4>
        <a:srgbClr val="C3C6C8"/>
      </a:accent4>
      <a:accent5>
        <a:srgbClr val="F18B21"/>
      </a:accent5>
      <a:accent6>
        <a:srgbClr val="87B09A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7.xml><?xml version="1.0" encoding="utf-8"?>
<a:theme xmlns:a="http://schemas.openxmlformats.org/drawingml/2006/main" name="6_Chef2015v2">
  <a:themeElements>
    <a:clrScheme name="Habitat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87B09A"/>
      </a:accent1>
      <a:accent2>
        <a:srgbClr val="5C6664"/>
      </a:accent2>
      <a:accent3>
        <a:srgbClr val="C3C6C8"/>
      </a:accent3>
      <a:accent4>
        <a:srgbClr val="4296B2"/>
      </a:accent4>
      <a:accent5>
        <a:srgbClr val="FF9012"/>
      </a:accent5>
      <a:accent6>
        <a:srgbClr val="EB6852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chef2016full.potx</Template>
  <TotalTime>1345</TotalTime>
  <Words>4247</Words>
  <Application>Microsoft Macintosh PowerPoint</Application>
  <PresentationFormat>Custom</PresentationFormat>
  <Paragraphs>630</Paragraphs>
  <Slides>81</Slides>
  <Notes>21</Notes>
  <HiddenSlides>0</HiddenSlides>
  <MMClips>1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chef2016full</vt:lpstr>
      <vt:lpstr>1_Chef2015v2</vt:lpstr>
      <vt:lpstr>2_Chef2015v2</vt:lpstr>
      <vt:lpstr>3_Chef2015v2</vt:lpstr>
      <vt:lpstr>4_Chef2015v2</vt:lpstr>
      <vt:lpstr>5_Chef2015v2</vt:lpstr>
      <vt:lpstr>6_Chef2015v2</vt:lpstr>
      <vt:lpstr>InSpec and Chef Automate</vt:lpstr>
      <vt:lpstr>Learning Lab</vt:lpstr>
      <vt:lpstr>Find your IP Address</vt:lpstr>
      <vt:lpstr>Login to remote workstation</vt:lpstr>
      <vt:lpstr>Login to remote workstation</vt:lpstr>
      <vt:lpstr>Login to remote workstation</vt:lpstr>
      <vt:lpstr>Login to remote workstation</vt:lpstr>
      <vt:lpstr>Touch a file with your name</vt:lpstr>
      <vt:lpstr>List your home directory</vt:lpstr>
      <vt:lpstr>Verify the installation</vt:lpstr>
      <vt:lpstr>Verify the installation</vt:lpstr>
      <vt:lpstr>Verify the installation</vt:lpstr>
      <vt:lpstr>Verify the installation</vt:lpstr>
      <vt:lpstr>Chef DK - The Chef Development Kit</vt:lpstr>
      <vt:lpstr>http://community-slack.chef.io</vt:lpstr>
      <vt:lpstr>Continuous Compliance</vt:lpstr>
      <vt:lpstr>Login to Chef Automate</vt:lpstr>
      <vt:lpstr>Browse to your node</vt:lpstr>
      <vt:lpstr>Browse to your node</vt:lpstr>
      <vt:lpstr>View details of your node</vt:lpstr>
      <vt:lpstr>View details of your node</vt:lpstr>
      <vt:lpstr>View details of your node</vt:lpstr>
      <vt:lpstr>View details of your node</vt:lpstr>
      <vt:lpstr>The node uses chef solo</vt:lpstr>
      <vt:lpstr>Chef Automate – Node View</vt:lpstr>
      <vt:lpstr>Chef Solo</vt:lpstr>
      <vt:lpstr>Chef Solo</vt:lpstr>
      <vt:lpstr>Chef Client – Local Mode</vt:lpstr>
      <vt:lpstr>Go home</vt:lpstr>
      <vt:lpstr>Run chef-client in local mode</vt:lpstr>
      <vt:lpstr>Check the converge status in Automate</vt:lpstr>
      <vt:lpstr>Run with additional parameters</vt:lpstr>
      <vt:lpstr>Check the converge status in Automate</vt:lpstr>
      <vt:lpstr>Check the converge status in Automate</vt:lpstr>
      <vt:lpstr>Check the compliance status in Automate</vt:lpstr>
      <vt:lpstr>Check the compliance status in Automate</vt:lpstr>
      <vt:lpstr>View details of the failing control</vt:lpstr>
      <vt:lpstr>View details of the failing control</vt:lpstr>
      <vt:lpstr>Review the set-up</vt:lpstr>
      <vt:lpstr>Go home</vt:lpstr>
      <vt:lpstr>List contents</vt:lpstr>
      <vt:lpstr>List cookbooks</vt:lpstr>
      <vt:lpstr>Audit Cookbook</vt:lpstr>
      <vt:lpstr>Compat Resource Cookbook</vt:lpstr>
      <vt:lpstr>config.json</vt:lpstr>
      <vt:lpstr>Local Profiles</vt:lpstr>
      <vt:lpstr>Run Locally with InSpec</vt:lpstr>
      <vt:lpstr>Remediate the Failing Control</vt:lpstr>
      <vt:lpstr>Fix your ssh configuration on your own</vt:lpstr>
      <vt:lpstr>Remediate Failing SSH Control</vt:lpstr>
      <vt:lpstr>Simple SSH Cookbook</vt:lpstr>
      <vt:lpstr>Move to the cookbooks directory</vt:lpstr>
      <vt:lpstr>Generate an ssh cookbook</vt:lpstr>
      <vt:lpstr>Add a server recipe to the ssh cookbook</vt:lpstr>
      <vt:lpstr>Add a template to the cookbook</vt:lpstr>
      <vt:lpstr>Server Recipe</vt:lpstr>
      <vt:lpstr>Remember…</vt:lpstr>
      <vt:lpstr>Test-driven Development</vt:lpstr>
      <vt:lpstr>Testing the change</vt:lpstr>
      <vt:lpstr>Test Kitchen Configuration (1 of 3)</vt:lpstr>
      <vt:lpstr>Test Kitchen Configuration (2 of 3)</vt:lpstr>
      <vt:lpstr>Test Kitchen Configuration (3 of 3)</vt:lpstr>
      <vt:lpstr>Move to the cookbook’s directory</vt:lpstr>
      <vt:lpstr>List the kitchens</vt:lpstr>
      <vt:lpstr>Converge </vt:lpstr>
      <vt:lpstr>Test-driven Development</vt:lpstr>
      <vt:lpstr>Add Smoke Tests</vt:lpstr>
      <vt:lpstr>Verify the Kitchen</vt:lpstr>
      <vt:lpstr>Test-driven Development</vt:lpstr>
      <vt:lpstr>Edit the SSH Configuration Template</vt:lpstr>
      <vt:lpstr>Test-driven Development</vt:lpstr>
      <vt:lpstr>Converge </vt:lpstr>
      <vt:lpstr>Verify the Kitchen</vt:lpstr>
      <vt:lpstr>Test-driven Development</vt:lpstr>
      <vt:lpstr>Test the Kitchen (1of 2)</vt:lpstr>
      <vt:lpstr>Test the Kitchen (2 of 2)</vt:lpstr>
      <vt:lpstr>What’s next?</vt:lpstr>
      <vt:lpstr>Remediate with Chef</vt:lpstr>
      <vt:lpstr>Verify Converge Status in Automate</vt:lpstr>
      <vt:lpstr>Verify Compliance Status in Automate</vt:lpstr>
      <vt:lpstr>Verify Compliance Status in Automate</vt:lpstr>
    </vt:vector>
  </TitlesOfParts>
  <Company>Chef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Andy Paroff</dc:creator>
  <cp:lastModifiedBy>Nathen Harvey</cp:lastModifiedBy>
  <cp:revision>50</cp:revision>
  <dcterms:created xsi:type="dcterms:W3CDTF">2015-04-20T20:56:17Z</dcterms:created>
  <dcterms:modified xsi:type="dcterms:W3CDTF">2017-03-12T03:29:01Z</dcterms:modified>
</cp:coreProperties>
</file>